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3"/>
  </p:notesMasterIdLst>
  <p:sldIdLst>
    <p:sldId id="256" r:id="rId5"/>
    <p:sldId id="287" r:id="rId6"/>
    <p:sldId id="288" r:id="rId7"/>
    <p:sldId id="257" r:id="rId8"/>
    <p:sldId id="266" r:id="rId9"/>
    <p:sldId id="258" r:id="rId10"/>
    <p:sldId id="268" r:id="rId11"/>
    <p:sldId id="260" r:id="rId12"/>
    <p:sldId id="265" r:id="rId13"/>
    <p:sldId id="263" r:id="rId14"/>
    <p:sldId id="269" r:id="rId15"/>
    <p:sldId id="267" r:id="rId16"/>
    <p:sldId id="270" r:id="rId17"/>
    <p:sldId id="286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1" r:id="rId30"/>
    <p:sldId id="282" r:id="rId31"/>
    <p:sldId id="285" r:id="rId32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>
        <p:scale>
          <a:sx n="77" d="100"/>
          <a:sy n="77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cs-CZ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cs-CZ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textu předlohy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cs-CZ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CA2EC78A-ECFF-4D79-B1CC-55EB04910A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931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EC78A-ECFF-4D79-B1CC-55EB04910A1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9E4339-0431-4981-985F-E1453C9DAA0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F887C-E9D4-4B86-9E8E-5669E53593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8A5BF-05C4-4027-BE5E-8A5FED75BD8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cs-CZ" smtClean="0"/>
              <a:t>Klepnutím na ikonu přidáte klipart.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027FD8BB-FB4E-4130-8A87-53C943479E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0E5B4B3D-AD63-40BC-947F-D6C76C133D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39A93-CA51-4E71-86CE-3B820B55E51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4384-993A-4FD7-A2B2-902D8959F1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910F8-CFA9-4949-A6D8-8FEFD91F31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709A0-2003-4688-9A4A-8ABB1D4CF0C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DF62-01AF-4021-ADB1-42162DA7C5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0517A-3636-4310-8CA6-270DA810BD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2E79-3EA6-4EFC-BB6E-8439638D7E6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B205C-A2D3-4FC0-B3E7-98187EF8E2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 předlohy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textu předlohy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8831F2B-3FFF-491D-95C9-065EAB2226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800" y="1052736"/>
            <a:ext cx="6156175" cy="2448272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Mezinárodní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námořní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kontejnerová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přeprava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zaměřením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relaci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Asie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Evropa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cs-CZ" sz="28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092280" y="4869160"/>
            <a:ext cx="1691754" cy="828526"/>
          </a:xfrm>
        </p:spPr>
        <p:txBody>
          <a:bodyPr/>
          <a:lstStyle/>
          <a:p>
            <a:r>
              <a:rPr lang="cs-CZ" dirty="0" smtClean="0"/>
              <a:t>Martin Zeman</a:t>
            </a:r>
            <a:endParaRPr lang="cs-CZ" dirty="0"/>
          </a:p>
          <a:p>
            <a:r>
              <a:rPr lang="cs-CZ" dirty="0" smtClean="0"/>
              <a:t>DLO3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:\MSC_WORLDWIDE_RO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189"/>
            <a:ext cx="8521949" cy="5257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268760"/>
            <a:ext cx="3347744" cy="53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Track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Trace</a:t>
            </a:r>
            <a:r>
              <a:rPr lang="cs-CZ" dirty="0" smtClean="0"/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pro sledování kontejnerů</a:t>
            </a:r>
          </a:p>
          <a:p>
            <a:r>
              <a:rPr lang="cs-CZ" dirty="0" smtClean="0"/>
              <a:t>každý rejdař má svůj systém (YML)</a:t>
            </a:r>
          </a:p>
          <a:p>
            <a:r>
              <a:rPr lang="cs-CZ" dirty="0" smtClean="0"/>
              <a:t>orientace podle čísla kontejneru či B/L</a:t>
            </a:r>
            <a:endParaRPr lang="cs-CZ" dirty="0"/>
          </a:p>
        </p:txBody>
      </p:sp>
      <p:pic>
        <p:nvPicPr>
          <p:cNvPr id="25602" name="Picture 2" descr="L:\přílohy\Tracking_TGHU0667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228530" cy="360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Clo a pojištění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společnost X – globální pojištění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nepřáli si pojištění zboží</a:t>
            </a:r>
          </a:p>
          <a:p>
            <a:endParaRPr lang="cs-CZ" dirty="0" smtClean="0"/>
          </a:p>
          <a:p>
            <a:r>
              <a:rPr lang="cs-CZ" dirty="0" smtClean="0"/>
              <a:t>dodací podmínka DAP Praha</a:t>
            </a:r>
          </a:p>
          <a:p>
            <a:endParaRPr lang="cs-CZ" dirty="0" smtClean="0"/>
          </a:p>
          <a:p>
            <a:r>
              <a:rPr lang="cs-CZ" dirty="0" smtClean="0"/>
              <a:t>Celní režimy: 	vnější tranzit T1 SK+CZ</a:t>
            </a:r>
          </a:p>
          <a:p>
            <a:pPr>
              <a:buNone/>
            </a:pPr>
            <a:r>
              <a:rPr lang="cs-CZ" dirty="0" smtClean="0"/>
              <a:t>				volný oběh SK</a:t>
            </a:r>
          </a:p>
          <a:p>
            <a:pPr>
              <a:buNone/>
            </a:pPr>
            <a:r>
              <a:rPr lang="cs-CZ" dirty="0" smtClean="0"/>
              <a:t>				vnější tranzit T1 CZ</a:t>
            </a:r>
          </a:p>
          <a:p>
            <a:pPr>
              <a:buNone/>
            </a:pPr>
            <a:r>
              <a:rPr lang="cs-CZ" dirty="0" smtClean="0"/>
              <a:t>				volný oběh 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Incoterms</a:t>
            </a:r>
            <a:r>
              <a:rPr lang="cs-CZ" dirty="0" smtClean="0"/>
              <a:t> 2010</a:t>
            </a:r>
            <a:endParaRPr lang="en-US" dirty="0"/>
          </a:p>
        </p:txBody>
      </p:sp>
      <p:pic>
        <p:nvPicPr>
          <p:cNvPr id="4" name="Obrázek 3" descr="H:\přílohy\incoterms_20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68760"/>
            <a:ext cx="41764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Odškodnění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60" y="1268760"/>
            <a:ext cx="838454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6027003"/>
            <a:ext cx="6215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 smtClean="0"/>
              <a:t>COLLI – obalová jednotka např. karton</a:t>
            </a:r>
          </a:p>
          <a:p>
            <a:pPr algn="l"/>
            <a:r>
              <a:rPr lang="cs-CZ" dirty="0" smtClean="0"/>
              <a:t>SDR – zvláštní právo čerpání; kód měny je XDR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8659508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YML je v alianci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CKYH </a:t>
            </a:r>
            <a:r>
              <a:rPr lang="cs-CZ" dirty="0" err="1" smtClean="0"/>
              <a:t>Alliance</a:t>
            </a:r>
            <a:endParaRPr lang="cs-CZ" dirty="0" smtClean="0"/>
          </a:p>
          <a:p>
            <a:pPr lvl="1"/>
            <a:r>
              <a:rPr lang="en-US" dirty="0" err="1" smtClean="0"/>
              <a:t>Coscon</a:t>
            </a:r>
            <a:endParaRPr lang="cs-CZ" dirty="0" smtClean="0"/>
          </a:p>
          <a:p>
            <a:pPr lvl="1"/>
            <a:r>
              <a:rPr lang="en-US" dirty="0" smtClean="0"/>
              <a:t>K-Line</a:t>
            </a:r>
            <a:endParaRPr lang="cs-CZ" dirty="0" smtClean="0"/>
          </a:p>
          <a:p>
            <a:pPr lvl="1"/>
            <a:r>
              <a:rPr lang="en-US" dirty="0" smtClean="0"/>
              <a:t>Yang Ming</a:t>
            </a:r>
            <a:endParaRPr lang="cs-CZ" dirty="0" smtClean="0"/>
          </a:p>
          <a:p>
            <a:pPr lvl="1"/>
            <a:r>
              <a:rPr lang="en-US" dirty="0" err="1" smtClean="0"/>
              <a:t>Hanjin</a:t>
            </a:r>
            <a:r>
              <a:rPr lang="en-US" dirty="0" smtClean="0"/>
              <a:t> Shipping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Námořní sazby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r>
              <a:rPr lang="cs-CZ" u="sng" dirty="0" smtClean="0"/>
              <a:t>Dopravné</a:t>
            </a:r>
          </a:p>
          <a:p>
            <a:r>
              <a:rPr lang="cs-CZ" dirty="0" smtClean="0"/>
              <a:t>Námořní dopravné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u="sng" dirty="0" smtClean="0"/>
              <a:t>Příplatky</a:t>
            </a:r>
          </a:p>
          <a:p>
            <a:r>
              <a:rPr lang="cs-CZ" dirty="0" smtClean="0"/>
              <a:t>Palivový příplatek</a:t>
            </a:r>
          </a:p>
          <a:p>
            <a:r>
              <a:rPr lang="cs-CZ" dirty="0" smtClean="0"/>
              <a:t>Suezský příplatek</a:t>
            </a:r>
          </a:p>
          <a:p>
            <a:r>
              <a:rPr lang="cs-CZ" dirty="0" smtClean="0"/>
              <a:t>Měnový vyrovnávací faktor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u="sng" dirty="0" smtClean="0"/>
              <a:t>Přístavní poplatky</a:t>
            </a:r>
          </a:p>
          <a:p>
            <a:r>
              <a:rPr lang="cs-CZ" dirty="0" smtClean="0"/>
              <a:t>Manipulační poplatek</a:t>
            </a:r>
          </a:p>
          <a:p>
            <a:r>
              <a:rPr lang="cs-CZ" dirty="0" smtClean="0"/>
              <a:t>poplatek za vystavení dokumentů</a:t>
            </a:r>
          </a:p>
          <a:p>
            <a:r>
              <a:rPr lang="cs-CZ" dirty="0" smtClean="0"/>
              <a:t>poplatek za uvolnění kontejneru</a:t>
            </a:r>
          </a:p>
          <a:p>
            <a:r>
              <a:rPr lang="cs-CZ" dirty="0" smtClean="0"/>
              <a:t>bezpečnostní poplatek</a:t>
            </a:r>
          </a:p>
          <a:p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obchodní faktury SK +CZ</a:t>
            </a:r>
          </a:p>
          <a:p>
            <a:r>
              <a:rPr lang="cs-CZ" dirty="0" smtClean="0"/>
              <a:t>balné listy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Přepravní dokumenty</a:t>
            </a:r>
          </a:p>
          <a:p>
            <a:r>
              <a:rPr lang="cs-CZ" dirty="0" err="1" smtClean="0"/>
              <a:t>sea</a:t>
            </a:r>
            <a:r>
              <a:rPr lang="cs-CZ" dirty="0" smtClean="0"/>
              <a:t> </a:t>
            </a:r>
            <a:r>
              <a:rPr lang="cs-CZ" dirty="0" err="1" smtClean="0"/>
              <a:t>waybill</a:t>
            </a:r>
            <a:r>
              <a:rPr lang="cs-CZ" dirty="0" smtClean="0"/>
              <a:t> – není cenný papír, pouze legitimační funkce a potvrzení o uzavření přepravní smlouvy</a:t>
            </a:r>
          </a:p>
          <a:p>
            <a:endParaRPr lang="cs-CZ" dirty="0" smtClean="0"/>
          </a:p>
          <a:p>
            <a:r>
              <a:rPr lang="cs-CZ" dirty="0" smtClean="0"/>
              <a:t>CIM – mezinárodní železniční nákladní list</a:t>
            </a:r>
          </a:p>
          <a:p>
            <a:endParaRPr lang="cs-CZ" dirty="0" smtClean="0"/>
          </a:p>
          <a:p>
            <a:r>
              <a:rPr lang="cs-CZ" dirty="0" smtClean="0"/>
              <a:t>CMR – mezinárodní silniční nákladní list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Vedoucí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924944"/>
            <a:ext cx="6120680" cy="936104"/>
          </a:xfrm>
        </p:spPr>
        <p:txBody>
          <a:bodyPr/>
          <a:lstStyle/>
          <a:p>
            <a:r>
              <a:rPr lang="cs-CZ" sz="3600" dirty="0" smtClean="0"/>
              <a:t>Ing. Jaroslav Novák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80871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Celní dokumenty</a:t>
            </a:r>
          </a:p>
          <a:p>
            <a:r>
              <a:rPr lang="cs-CZ" dirty="0" smtClean="0"/>
              <a:t>vnější tranzit T1 – </a:t>
            </a:r>
            <a:r>
              <a:rPr lang="cs-CZ" dirty="0" err="1" smtClean="0"/>
              <a:t>Koper</a:t>
            </a:r>
            <a:r>
              <a:rPr lang="cs-CZ" dirty="0" smtClean="0"/>
              <a:t> - Praha</a:t>
            </a:r>
          </a:p>
          <a:p>
            <a:r>
              <a:rPr lang="cs-CZ" dirty="0" smtClean="0"/>
              <a:t>JSD - české zboží navrženo do volného oběhu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Přeprava kontejnerů z/do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Železniční doprava</a:t>
            </a:r>
          </a:p>
          <a:p>
            <a:r>
              <a:rPr lang="cs-CZ" dirty="0" smtClean="0"/>
              <a:t>METRANS, a.s.</a:t>
            </a:r>
          </a:p>
          <a:p>
            <a:r>
              <a:rPr lang="cs-CZ" dirty="0" smtClean="0"/>
              <a:t>ČSKD INTRANS, s.r.o.</a:t>
            </a:r>
          </a:p>
          <a:p>
            <a:r>
              <a:rPr lang="cs-CZ" dirty="0" smtClean="0"/>
              <a:t>ČD </a:t>
            </a:r>
            <a:r>
              <a:rPr lang="cs-CZ" dirty="0" err="1" smtClean="0"/>
              <a:t>Cargo</a:t>
            </a:r>
            <a:r>
              <a:rPr lang="cs-CZ" dirty="0" smtClean="0"/>
              <a:t>, a.s.</a:t>
            </a:r>
          </a:p>
          <a:p>
            <a:r>
              <a:rPr lang="cs-CZ" dirty="0" smtClean="0"/>
              <a:t>AWT Ostrava, a.s.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Ucelený vlak</a:t>
            </a:r>
          </a:p>
          <a:p>
            <a:r>
              <a:rPr lang="cs-CZ" dirty="0" smtClean="0"/>
              <a:t>jeden druh zboží</a:t>
            </a:r>
          </a:p>
          <a:p>
            <a:r>
              <a:rPr lang="cs-CZ" dirty="0" smtClean="0"/>
              <a:t>ze stanice odeslání do stanice určení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268760"/>
            <a:ext cx="432959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Přeprava kontejnerů z/do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Silniční doprava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flexibilnější, rychlejší, možnost </a:t>
            </a:r>
            <a:r>
              <a:rPr lang="cs-CZ" dirty="0" err="1" smtClean="0"/>
              <a:t>door</a:t>
            </a:r>
            <a:r>
              <a:rPr lang="cs-CZ" dirty="0" smtClean="0"/>
              <a:t> to </a:t>
            </a:r>
            <a:r>
              <a:rPr lang="cs-CZ" dirty="0" err="1" smtClean="0"/>
              <a:t>door</a:t>
            </a:r>
            <a:r>
              <a:rPr lang="cs-CZ" dirty="0" smtClean="0"/>
              <a:t> servisu</a:t>
            </a:r>
          </a:p>
          <a:p>
            <a:endParaRPr lang="cs-CZ" dirty="0" smtClean="0"/>
          </a:p>
          <a:p>
            <a:r>
              <a:rPr lang="cs-CZ" dirty="0" smtClean="0"/>
              <a:t>Silniční doprava využita:</a:t>
            </a:r>
          </a:p>
          <a:p>
            <a:pPr lvl="1"/>
            <a:r>
              <a:rPr lang="cs-CZ" dirty="0" smtClean="0"/>
              <a:t>DUST – Nové </a:t>
            </a:r>
            <a:r>
              <a:rPr lang="cs-CZ" dirty="0" err="1" smtClean="0"/>
              <a:t>Mesto</a:t>
            </a:r>
            <a:r>
              <a:rPr lang="cs-CZ" dirty="0" smtClean="0"/>
              <a:t> nad </a:t>
            </a:r>
            <a:r>
              <a:rPr lang="cs-CZ" dirty="0" err="1" smtClean="0"/>
              <a:t>Váhom</a:t>
            </a:r>
            <a:endParaRPr lang="cs-CZ" dirty="0" smtClean="0"/>
          </a:p>
          <a:p>
            <a:pPr lvl="1"/>
            <a:r>
              <a:rPr lang="cs-CZ" dirty="0" smtClean="0"/>
              <a:t>PHA Uhříněves - Sklad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149" y="4282756"/>
            <a:ext cx="5949702" cy="25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Intermodální</a:t>
            </a:r>
            <a:r>
              <a:rPr lang="cs-CZ" dirty="0" smtClean="0"/>
              <a:t> terminály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METRANS – Česká republika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Terminál</a:t>
            </a:r>
            <a:r>
              <a:rPr lang="en-US" dirty="0" smtClean="0"/>
              <a:t> </a:t>
            </a:r>
            <a:r>
              <a:rPr lang="en-US" dirty="0" err="1" smtClean="0"/>
              <a:t>Praha–Uhříněves</a:t>
            </a:r>
            <a:endParaRPr lang="en-US" dirty="0" smtClean="0"/>
          </a:p>
          <a:p>
            <a:pPr lvl="1"/>
            <a:r>
              <a:rPr lang="en-US" dirty="0" err="1" smtClean="0"/>
              <a:t>Terminál</a:t>
            </a:r>
            <a:r>
              <a:rPr lang="en-US" dirty="0" smtClean="0"/>
              <a:t> </a:t>
            </a:r>
            <a:r>
              <a:rPr lang="en-US" dirty="0" err="1" smtClean="0"/>
              <a:t>Plzeň–Nýřany</a:t>
            </a:r>
            <a:endParaRPr lang="en-US" dirty="0" smtClean="0"/>
          </a:p>
          <a:p>
            <a:pPr lvl="1"/>
            <a:r>
              <a:rPr lang="en-US" dirty="0" err="1" smtClean="0"/>
              <a:t>Terminál</a:t>
            </a:r>
            <a:r>
              <a:rPr lang="en-US" dirty="0" smtClean="0"/>
              <a:t> </a:t>
            </a:r>
            <a:r>
              <a:rPr lang="en-US" dirty="0" err="1" smtClean="0"/>
              <a:t>Česká</a:t>
            </a:r>
            <a:r>
              <a:rPr lang="en-US" dirty="0" smtClean="0"/>
              <a:t> </a:t>
            </a:r>
            <a:r>
              <a:rPr lang="en-US" dirty="0" err="1" smtClean="0"/>
              <a:t>Třebová</a:t>
            </a:r>
            <a:endParaRPr lang="en-US" dirty="0" smtClean="0"/>
          </a:p>
          <a:p>
            <a:pPr lvl="1"/>
            <a:r>
              <a:rPr lang="en-US" dirty="0" err="1" smtClean="0"/>
              <a:t>Terminál</a:t>
            </a:r>
            <a:r>
              <a:rPr lang="en-US" dirty="0" smtClean="0"/>
              <a:t> Z</a:t>
            </a:r>
            <a:r>
              <a:rPr lang="cs-CZ" dirty="0" smtClean="0"/>
              <a:t>l</a:t>
            </a:r>
            <a:r>
              <a:rPr lang="en-US" dirty="0" err="1" smtClean="0"/>
              <a:t>ín–Želechovice</a:t>
            </a:r>
            <a:endParaRPr lang="en-US" dirty="0" smtClean="0"/>
          </a:p>
          <a:p>
            <a:pPr lvl="1"/>
            <a:r>
              <a:rPr lang="en-US" dirty="0" err="1" smtClean="0"/>
              <a:t>Terminál</a:t>
            </a:r>
            <a:r>
              <a:rPr lang="en-US" dirty="0" smtClean="0"/>
              <a:t> Ostrava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METRANS – Slovenská republika</a:t>
            </a:r>
          </a:p>
          <a:p>
            <a:pPr lvl="1"/>
            <a:r>
              <a:rPr lang="cs-CZ" dirty="0" smtClean="0"/>
              <a:t>Terminál Dunajská </a:t>
            </a:r>
            <a:r>
              <a:rPr lang="cs-CZ" dirty="0" err="1" smtClean="0"/>
              <a:t>Streda</a:t>
            </a:r>
            <a:endParaRPr lang="cs-CZ" dirty="0" smtClean="0"/>
          </a:p>
          <a:p>
            <a:pPr lvl="1"/>
            <a:r>
              <a:rPr lang="cs-CZ" dirty="0" smtClean="0"/>
              <a:t>Terminál Košice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Intermodální</a:t>
            </a:r>
            <a:r>
              <a:rPr lang="cs-CZ" dirty="0" smtClean="0"/>
              <a:t> terminály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81340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trasa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Transsibiřská magistrála</a:t>
            </a:r>
          </a:p>
          <a:p>
            <a:r>
              <a:rPr lang="cs-CZ" dirty="0" smtClean="0"/>
              <a:t>provozuje společnost TRANS CONTAINER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01869" y="962627"/>
            <a:ext cx="4246055" cy="701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import vs. export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importy převažují nad exporty</a:t>
            </a:r>
          </a:p>
          <a:p>
            <a:r>
              <a:rPr lang="cs-CZ" dirty="0" smtClean="0"/>
              <a:t>viz graf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6353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 - import vs. export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416824" cy="49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Název: </a:t>
            </a:r>
            <a:r>
              <a:rPr lang="cs-CZ" dirty="0" err="1" smtClean="0"/>
              <a:t>Yusen</a:t>
            </a:r>
            <a:r>
              <a:rPr lang="cs-CZ" dirty="0" smtClean="0"/>
              <a:t> </a:t>
            </a:r>
            <a:r>
              <a:rPr lang="cs-CZ" dirty="0" err="1" smtClean="0"/>
              <a:t>Logistics</a:t>
            </a:r>
            <a:r>
              <a:rPr lang="cs-CZ" dirty="0" smtClean="0"/>
              <a:t> (CZECH), s.r.o.</a:t>
            </a:r>
          </a:p>
          <a:p>
            <a:r>
              <a:rPr lang="cs-CZ" dirty="0" smtClean="0"/>
              <a:t>Sídlo: Říčany</a:t>
            </a:r>
          </a:p>
          <a:p>
            <a:endParaRPr lang="cs-CZ" dirty="0" smtClean="0"/>
          </a:p>
          <a:p>
            <a:r>
              <a:rPr lang="cs-CZ" dirty="0" smtClean="0"/>
              <a:t>Zasilatelská činnost</a:t>
            </a:r>
          </a:p>
          <a:p>
            <a:pPr lvl="1"/>
            <a:r>
              <a:rPr lang="cs-CZ" dirty="0" smtClean="0"/>
              <a:t>Letecká</a:t>
            </a:r>
          </a:p>
          <a:p>
            <a:pPr lvl="1"/>
            <a:r>
              <a:rPr lang="cs-CZ" dirty="0" smtClean="0"/>
              <a:t>Námořní</a:t>
            </a:r>
          </a:p>
          <a:p>
            <a:pPr lvl="1"/>
            <a:r>
              <a:rPr lang="cs-CZ" dirty="0" smtClean="0"/>
              <a:t>Silniční</a:t>
            </a:r>
          </a:p>
          <a:p>
            <a:r>
              <a:rPr lang="cs-CZ" dirty="0" smtClean="0"/>
              <a:t>Logistická činnost</a:t>
            </a:r>
          </a:p>
          <a:p>
            <a:r>
              <a:rPr lang="cs-CZ" dirty="0" smtClean="0"/>
              <a:t>Celní deklarace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01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Cílem absolventské práce je…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seznámit s problematikou přepravy kontejnerů</a:t>
            </a:r>
          </a:p>
          <a:p>
            <a:endParaRPr lang="cs-CZ" dirty="0" smtClean="0"/>
          </a:p>
          <a:p>
            <a:r>
              <a:rPr lang="cs-CZ" dirty="0" smtClean="0"/>
              <a:t>poukázat na převahu importů nad exporty</a:t>
            </a:r>
          </a:p>
          <a:p>
            <a:endParaRPr lang="cs-CZ" dirty="0" smtClean="0"/>
          </a:p>
        </p:txBody>
      </p:sp>
      <p:pic>
        <p:nvPicPr>
          <p:cNvPr id="5122" name="Picture 2" descr="http://www.brejle.net/wp-content/uploads/otazn%C3%AD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a typ kontejneru – uskutečněná přeprava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 </a:t>
            </a:r>
            <a:r>
              <a:rPr lang="cs-CZ" dirty="0" err="1" smtClean="0"/>
              <a:t>ft</a:t>
            </a:r>
            <a:r>
              <a:rPr lang="cs-CZ" dirty="0" smtClean="0"/>
              <a:t> kontejner uzavřený </a:t>
            </a:r>
            <a:r>
              <a:rPr lang="cs-CZ" dirty="0" err="1" smtClean="0"/>
              <a:t>General</a:t>
            </a:r>
            <a:r>
              <a:rPr lang="cs-CZ" dirty="0" smtClean="0"/>
              <a:t> - </a:t>
            </a:r>
            <a:r>
              <a:rPr lang="cs-CZ" dirty="0" err="1" smtClean="0"/>
              <a:t>Dry</a:t>
            </a:r>
            <a:endParaRPr lang="cs-CZ" dirty="0" smtClean="0"/>
          </a:p>
          <a:p>
            <a:r>
              <a:rPr lang="cs-CZ" dirty="0" smtClean="0"/>
              <a:t>délka:	20 </a:t>
            </a:r>
            <a:r>
              <a:rPr lang="cs-CZ" dirty="0" err="1" smtClean="0"/>
              <a:t>ft</a:t>
            </a:r>
            <a:r>
              <a:rPr lang="cs-CZ" dirty="0" smtClean="0"/>
              <a:t>	– 6,1 m</a:t>
            </a:r>
          </a:p>
          <a:p>
            <a:endParaRPr lang="cs-CZ" dirty="0" smtClean="0"/>
          </a:p>
          <a:p>
            <a:r>
              <a:rPr lang="cs-CZ" dirty="0" smtClean="0"/>
              <a:t>šířka:	8 </a:t>
            </a:r>
            <a:r>
              <a:rPr lang="cs-CZ" dirty="0" err="1" smtClean="0"/>
              <a:t>ft</a:t>
            </a:r>
            <a:r>
              <a:rPr lang="cs-CZ" dirty="0" smtClean="0"/>
              <a:t>	– 2,44 m</a:t>
            </a:r>
          </a:p>
          <a:p>
            <a:endParaRPr lang="cs-CZ" dirty="0" smtClean="0"/>
          </a:p>
          <a:p>
            <a:r>
              <a:rPr lang="cs-CZ" dirty="0" smtClean="0"/>
              <a:t>výška:8 </a:t>
            </a:r>
            <a:r>
              <a:rPr lang="cs-CZ" dirty="0" err="1" smtClean="0"/>
              <a:t>ft</a:t>
            </a:r>
            <a:r>
              <a:rPr lang="cs-CZ" dirty="0" smtClean="0"/>
              <a:t> 6 in	– 2,59 m</a:t>
            </a:r>
          </a:p>
          <a:p>
            <a:endParaRPr lang="cs-CZ" dirty="0" smtClean="0"/>
          </a:p>
          <a:p>
            <a:r>
              <a:rPr lang="cs-CZ" dirty="0" smtClean="0"/>
              <a:t>další : 20, 40, 45 </a:t>
            </a:r>
            <a:r>
              <a:rPr lang="cs-CZ" dirty="0" err="1" smtClean="0"/>
              <a:t>ft</a:t>
            </a:r>
            <a:endParaRPr lang="cs-CZ" dirty="0" smtClean="0"/>
          </a:p>
          <a:p>
            <a:r>
              <a:rPr lang="cs-CZ" dirty="0" smtClean="0"/>
              <a:t>typy: otevřený, plošinový, cisternový, ..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7623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Přeprava kontejneru TGHU </a:t>
            </a:r>
            <a:r>
              <a:rPr lang="en-US" dirty="0" smtClean="0"/>
              <a:t>066748-0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304925"/>
            <a:ext cx="7705725" cy="2628131"/>
          </a:xfrm>
        </p:spPr>
        <p:txBody>
          <a:bodyPr numCol="2"/>
          <a:lstStyle/>
          <a:p>
            <a:r>
              <a:rPr lang="cs-CZ" dirty="0" smtClean="0"/>
              <a:t>poptávka, nabídka, objednávka – již v prosinci 2012</a:t>
            </a:r>
          </a:p>
          <a:p>
            <a:endParaRPr lang="cs-CZ" dirty="0" smtClean="0"/>
          </a:p>
          <a:p>
            <a:r>
              <a:rPr lang="cs-CZ" dirty="0" smtClean="0"/>
              <a:t>přístav odplutí </a:t>
            </a:r>
            <a:r>
              <a:rPr lang="cs-CZ" dirty="0" err="1" smtClean="0"/>
              <a:t>Hong</a:t>
            </a:r>
            <a:r>
              <a:rPr lang="cs-CZ" dirty="0" smtClean="0"/>
              <a:t> Kong 10. února</a:t>
            </a:r>
          </a:p>
          <a:p>
            <a:endParaRPr lang="cs-CZ" dirty="0" smtClean="0"/>
          </a:p>
          <a:p>
            <a:r>
              <a:rPr lang="cs-CZ" dirty="0" smtClean="0"/>
              <a:t>přístav připlutí </a:t>
            </a:r>
            <a:r>
              <a:rPr lang="cs-CZ" dirty="0" err="1" smtClean="0"/>
              <a:t>Koper</a:t>
            </a:r>
            <a:endParaRPr lang="cs-CZ" dirty="0" smtClean="0"/>
          </a:p>
          <a:p>
            <a:r>
              <a:rPr lang="cs-CZ" dirty="0" smtClean="0"/>
              <a:t>loď EVER ETHIC </a:t>
            </a:r>
          </a:p>
          <a:p>
            <a:pPr lvl="1"/>
            <a:r>
              <a:rPr lang="cs-CZ" dirty="0" smtClean="0"/>
              <a:t>ATA = 10. března 2013</a:t>
            </a:r>
          </a:p>
          <a:p>
            <a:pPr lvl="2"/>
            <a:r>
              <a:rPr lang="cs-CZ" dirty="0" smtClean="0"/>
              <a:t>ATA (</a:t>
            </a:r>
            <a:r>
              <a:rPr lang="en-US" dirty="0" smtClean="0"/>
              <a:t>actual time arrival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56" y="4005064"/>
            <a:ext cx="8722940" cy="275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Rejdař</a:t>
            </a:r>
          </a:p>
          <a:p>
            <a:pPr lvl="1"/>
            <a:r>
              <a:rPr lang="cs-CZ" dirty="0" err="1" smtClean="0"/>
              <a:t>Yang</a:t>
            </a:r>
            <a:r>
              <a:rPr lang="cs-CZ" dirty="0" smtClean="0"/>
              <a:t> Ming Line</a:t>
            </a:r>
          </a:p>
          <a:p>
            <a:pPr lvl="1"/>
            <a:r>
              <a:rPr lang="cs-CZ" dirty="0" smtClean="0"/>
              <a:t>loď EVER ETHIC (</a:t>
            </a:r>
            <a:r>
              <a:rPr lang="cs-CZ" dirty="0" err="1" smtClean="0"/>
              <a:t>Hong</a:t>
            </a:r>
            <a:r>
              <a:rPr lang="cs-CZ" dirty="0" smtClean="0"/>
              <a:t> Kong – </a:t>
            </a:r>
            <a:r>
              <a:rPr lang="cs-CZ" dirty="0" err="1" smtClean="0"/>
              <a:t>Koper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Železniční dopravce</a:t>
            </a:r>
          </a:p>
          <a:p>
            <a:pPr lvl="1"/>
            <a:r>
              <a:rPr lang="cs-CZ" dirty="0" smtClean="0"/>
              <a:t>METRANS, a.s.</a:t>
            </a:r>
          </a:p>
          <a:p>
            <a:pPr lvl="1"/>
            <a:r>
              <a:rPr lang="cs-CZ" dirty="0" err="1" smtClean="0"/>
              <a:t>Koper</a:t>
            </a:r>
            <a:r>
              <a:rPr lang="cs-CZ" dirty="0" smtClean="0"/>
              <a:t> – DUST – Praha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Silniční dopravce</a:t>
            </a:r>
          </a:p>
          <a:p>
            <a:pPr lvl="1"/>
            <a:r>
              <a:rPr lang="cs-CZ" dirty="0" smtClean="0"/>
              <a:t>METRANS SK – smluvní dopravce (DUST – Nové M/V)</a:t>
            </a:r>
          </a:p>
          <a:p>
            <a:pPr lvl="1"/>
            <a:r>
              <a:rPr lang="cs-CZ" dirty="0" smtClean="0"/>
              <a:t>METRANS CZ – smluvní dopravce (Praha – sklad)</a:t>
            </a:r>
          </a:p>
          <a:p>
            <a:endParaRPr lang="cs-CZ" dirty="0"/>
          </a:p>
        </p:txBody>
      </p:sp>
      <p:pic>
        <p:nvPicPr>
          <p:cNvPr id="26626" name="Picture 2" descr="L:\přílohy\EVER_ET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3450020" cy="229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</a:t>
            </a:r>
            <a:r>
              <a:rPr lang="cs-CZ" dirty="0" smtClean="0"/>
              <a:t> o zboží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zboží s obchodními fakturami pro Českou republiku a Slovenskou republiku</a:t>
            </a:r>
          </a:p>
          <a:p>
            <a:endParaRPr lang="cs-CZ" dirty="0" smtClean="0"/>
          </a:p>
          <a:p>
            <a:r>
              <a:rPr lang="cs-CZ" dirty="0" smtClean="0"/>
              <a:t>SK – clení v Novém Městě nad </a:t>
            </a:r>
            <a:r>
              <a:rPr lang="cs-CZ" dirty="0" err="1" smtClean="0"/>
              <a:t>Váhom</a:t>
            </a:r>
            <a:endParaRPr lang="cs-CZ" dirty="0" smtClean="0"/>
          </a:p>
          <a:p>
            <a:pPr lvl="1"/>
            <a:r>
              <a:rPr lang="cs-CZ" dirty="0" smtClean="0"/>
              <a:t>hmotnost zboží: 2 338 kg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CZ – clení v Praze Uhříněves</a:t>
            </a:r>
          </a:p>
          <a:p>
            <a:pPr lvl="1"/>
            <a:r>
              <a:rPr lang="cs-CZ" dirty="0" smtClean="0"/>
              <a:t>hmotnost zboží: 1 562 kg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SK + CZ zboží bylo vyloženo ve skladu u zákazníka cca 10 km za Prahou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304925"/>
            <a:ext cx="6769372" cy="4895850"/>
          </a:xfrm>
        </p:spPr>
        <p:txBody>
          <a:bodyPr/>
          <a:lstStyle/>
          <a:p>
            <a:r>
              <a:rPr lang="cs-CZ" dirty="0" err="1" smtClean="0"/>
              <a:t>Hong</a:t>
            </a:r>
            <a:r>
              <a:rPr lang="cs-CZ" dirty="0" smtClean="0"/>
              <a:t> Kong – </a:t>
            </a:r>
            <a:r>
              <a:rPr lang="cs-CZ" dirty="0" err="1" smtClean="0"/>
              <a:t>Koper</a:t>
            </a:r>
            <a:r>
              <a:rPr lang="cs-CZ" dirty="0" smtClean="0"/>
              <a:t>			lodí</a:t>
            </a:r>
          </a:p>
          <a:p>
            <a:endParaRPr lang="cs-CZ" dirty="0" smtClean="0"/>
          </a:p>
          <a:p>
            <a:r>
              <a:rPr lang="cs-CZ" dirty="0" err="1" smtClean="0"/>
              <a:t>Koper</a:t>
            </a:r>
            <a:r>
              <a:rPr lang="cs-CZ" dirty="0" smtClean="0"/>
              <a:t> – Dunajská </a:t>
            </a:r>
            <a:r>
              <a:rPr lang="cs-CZ" dirty="0" err="1" smtClean="0"/>
              <a:t>Streda</a:t>
            </a:r>
            <a:r>
              <a:rPr lang="cs-CZ" dirty="0" smtClean="0"/>
              <a:t>		vlak</a:t>
            </a:r>
          </a:p>
          <a:p>
            <a:endParaRPr lang="cs-CZ" dirty="0" smtClean="0"/>
          </a:p>
          <a:p>
            <a:r>
              <a:rPr lang="cs-CZ" dirty="0" smtClean="0"/>
              <a:t>DUST – Nové Město nad </a:t>
            </a:r>
            <a:r>
              <a:rPr lang="cs-CZ" dirty="0" err="1" smtClean="0"/>
              <a:t>Váhom</a:t>
            </a:r>
            <a:r>
              <a:rPr lang="cs-CZ" dirty="0" smtClean="0"/>
              <a:t>	chassis</a:t>
            </a:r>
          </a:p>
          <a:p>
            <a:endParaRPr lang="cs-CZ" dirty="0" smtClean="0"/>
          </a:p>
          <a:p>
            <a:r>
              <a:rPr lang="cs-CZ" dirty="0" smtClean="0"/>
              <a:t>Nové Město nad </a:t>
            </a:r>
            <a:r>
              <a:rPr lang="cs-CZ" dirty="0" err="1" smtClean="0"/>
              <a:t>Váhom</a:t>
            </a:r>
            <a:r>
              <a:rPr lang="cs-CZ" dirty="0" smtClean="0"/>
              <a:t> – DUST 	chassis</a:t>
            </a:r>
          </a:p>
          <a:p>
            <a:endParaRPr lang="cs-CZ" dirty="0" smtClean="0"/>
          </a:p>
          <a:p>
            <a:r>
              <a:rPr lang="cs-CZ" dirty="0" smtClean="0"/>
              <a:t>DUST – Praha				vlak</a:t>
            </a:r>
          </a:p>
          <a:p>
            <a:endParaRPr lang="cs-CZ" dirty="0" smtClean="0"/>
          </a:p>
          <a:p>
            <a:r>
              <a:rPr lang="cs-CZ" dirty="0" smtClean="0"/>
              <a:t>Praha – sklad				chassis</a:t>
            </a:r>
          </a:p>
          <a:p>
            <a:pPr>
              <a:buNone/>
            </a:pPr>
            <a:endParaRPr lang="cs-CZ" dirty="0"/>
          </a:p>
        </p:txBody>
      </p:sp>
      <p:cxnSp>
        <p:nvCxnSpPr>
          <p:cNvPr id="6" name="Přímá spojovací čára 5"/>
          <p:cNvCxnSpPr/>
          <p:nvPr/>
        </p:nvCxnSpPr>
        <p:spPr bwMode="auto">
          <a:xfrm>
            <a:off x="6372200" y="1268760"/>
            <a:ext cx="0" cy="4968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pro referát o zemi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12D23DA0E09E49AE22E3FE41FBFA76" ma:contentTypeVersion="0" ma:contentTypeDescription="Vytvořit nový dokument" ma:contentTypeScope="" ma:versionID="759836912dbec3ceec6bf2d95a9ab127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2B3D805-4189-4980-B739-A683751F2D9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EE2F2B-DB72-4A7A-A172-ED2EBE8C02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44E72-D653-4DBB-B372-11B922860D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referát o zemi</Template>
  <TotalTime>371</TotalTime>
  <Words>527</Words>
  <Application>Microsoft Office PowerPoint</Application>
  <PresentationFormat>Předvádění na obrazovce (4:3)</PresentationFormat>
  <Paragraphs>194</Paragraphs>
  <Slides>28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Prezentace pro referát o zemi</vt:lpstr>
      <vt:lpstr>Mezinárodní námořní kontejnerová přeprava se zaměřením na relaci Asie – Evropa </vt:lpstr>
      <vt:lpstr>Vedoucí práce</vt:lpstr>
      <vt:lpstr>Profil společnosti</vt:lpstr>
      <vt:lpstr>Cílem absolventské práce je…</vt:lpstr>
      <vt:lpstr>Velikost a typ kontejneru – uskutečněná přeprava</vt:lpstr>
      <vt:lpstr>Přeprava kontejneru TGHU 066748-0</vt:lpstr>
      <vt:lpstr>Dopravci</vt:lpstr>
      <vt:lpstr>Info o zboží</vt:lpstr>
      <vt:lpstr>Prezentace aplikace PowerPoint</vt:lpstr>
      <vt:lpstr>Prezentace aplikace PowerPoint</vt:lpstr>
      <vt:lpstr>Prezentace aplikace PowerPoint</vt:lpstr>
      <vt:lpstr>Track and Trace systém</vt:lpstr>
      <vt:lpstr>Clo a pojištění</vt:lpstr>
      <vt:lpstr>Incoterms 2010</vt:lpstr>
      <vt:lpstr>Odškodnění</vt:lpstr>
      <vt:lpstr>SDR</vt:lpstr>
      <vt:lpstr>YML je v alianci</vt:lpstr>
      <vt:lpstr>Námořní sazby</vt:lpstr>
      <vt:lpstr>Dokumenty</vt:lpstr>
      <vt:lpstr>Dokumenty</vt:lpstr>
      <vt:lpstr>Přeprava kontejnerů z/do ČR</vt:lpstr>
      <vt:lpstr>Přeprava kontejnerů z/do ČR</vt:lpstr>
      <vt:lpstr>Intermodální terminály</vt:lpstr>
      <vt:lpstr>Intermodální terminály</vt:lpstr>
      <vt:lpstr>Alternativní trasa</vt:lpstr>
      <vt:lpstr>import vs. export </vt:lpstr>
      <vt:lpstr>Graf  - import vs. export</vt:lpstr>
      <vt:lpstr>Děkuji za pozornost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námořní kontejnerová přeprava se zaměřením na relaci Asie – Evropa </dc:title>
  <dc:creator>Martin</dc:creator>
  <cp:lastModifiedBy>moravcova</cp:lastModifiedBy>
  <cp:revision>36</cp:revision>
  <dcterms:created xsi:type="dcterms:W3CDTF">2013-06-05T17:26:05Z</dcterms:created>
  <dcterms:modified xsi:type="dcterms:W3CDTF">2013-11-20T13:58:09Z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TC010183711029</vt:lpwstr>
  </property>
  <property fmtid="{D5CDD505-2E9C-101B-9397-08002B2CF9AE}" pid="3" name="ContentTypeId">
    <vt:lpwstr>0x010100EA12D23DA0E09E49AE22E3FE41FBFA76</vt:lpwstr>
  </property>
</Properties>
</file>