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3" r:id="rId5"/>
    <p:sldId id="291" r:id="rId6"/>
    <p:sldId id="267" r:id="rId7"/>
    <p:sldId id="266" r:id="rId8"/>
    <p:sldId id="264" r:id="rId9"/>
    <p:sldId id="265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88" r:id="rId33"/>
    <p:sldId id="292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13D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07" autoAdjust="0"/>
  </p:normalViewPr>
  <p:slideViewPr>
    <p:cSldViewPr>
      <p:cViewPr varScale="1">
        <p:scale>
          <a:sx n="107" d="100"/>
          <a:sy n="107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F26D-CABD-4993-A381-4BF5417E42AE}" type="datetimeFigureOut">
              <a:rPr lang="cs-CZ" smtClean="0"/>
              <a:pPr/>
              <a:t>7.1.2015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8EEBA-AB11-4A58-A200-392B554A5C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C91C-8423-4FE7-99C2-5F28F15BF94C}" type="datetimeFigureOut">
              <a:rPr lang="cs-CZ" smtClean="0"/>
              <a:pPr/>
              <a:t>7.1.2015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D8E6-6F8F-474E-BE2A-2D60597A6D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Írán, 1500 až 1000 př. n. 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Fáze čtyřdobého motoru: 1) sání, 2) komprese, 3) expanze, 4) výfuk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cestujících přepravených v letecké dopravě v ČR od roku 2001 do roku 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5D8E6-6F8F-474E-BE2A-2D60597A6D8E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AB32-47CA-49C0-A577-5B3EF31617A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5852-632E-4CA4-87AC-A59D99C59BB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013-FEF1-4AAC-8B9D-9920D9242513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562-0A3E-442E-B9E9-99E699619A76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4413-C8E1-4D78-8EC0-CBA2287C81E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DDCA-3C68-4020-BAB1-52EAA1B7F6F7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7F4-6A2C-48C5-AFFC-1BD3C8D0B9A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8FFA-BA55-4FD7-8844-EE2C314E6C9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9057-6118-4120-842A-29F0DE9FA83C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B454-1999-45A6-9DF0-FD778F78E454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587-4D94-4F6F-BB8A-F484E22155DF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9D16-1ACC-48D7-8F13-2ECE9B0C83B6}" type="datetime1">
              <a:rPr lang="cs-CZ" smtClean="0"/>
              <a:pPr/>
              <a:t>7.1.2015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C3EB-6E10-4C4D-B71C-8EB87B84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1.gif"/><Relationship Id="rId7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5" Type="http://schemas.openxmlformats.org/officeDocument/2006/relationships/image" Target="../media/image3.gif"/><Relationship Id="rId10" Type="http://schemas.openxmlformats.org/officeDocument/2006/relationships/image" Target="../media/image10.gif"/><Relationship Id="rId4" Type="http://schemas.openxmlformats.org/officeDocument/2006/relationships/image" Target="../media/image14.gif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96044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Letecká doprava</a:t>
            </a:r>
            <a:br>
              <a:rPr lang="cs-CZ" sz="4000" dirty="0" smtClean="0"/>
            </a:br>
            <a:r>
              <a:rPr lang="cs-CZ" sz="4000" dirty="0" smtClean="0"/>
              <a:t>Petr Volný</a:t>
            </a:r>
            <a:br>
              <a:rPr lang="cs-CZ" sz="4000" dirty="0" smtClean="0"/>
            </a:br>
            <a:r>
              <a:rPr lang="cs-CZ" sz="4000" dirty="0" smtClean="0"/>
              <a:t>Třída: DLO1</a:t>
            </a:r>
            <a:br>
              <a:rPr lang="cs-CZ" sz="4000" dirty="0" smtClean="0"/>
            </a:br>
            <a:r>
              <a:rPr lang="cs-CZ" sz="4000" dirty="0" smtClean="0"/>
              <a:t>Vedoucí práce: </a:t>
            </a:r>
            <a:r>
              <a:rPr lang="cs-CZ" sz="4000" dirty="0" err="1" smtClean="0"/>
              <a:t>Mária</a:t>
            </a:r>
            <a:r>
              <a:rPr lang="cs-CZ" sz="4000" dirty="0" smtClean="0"/>
              <a:t> </a:t>
            </a:r>
            <a:r>
              <a:rPr lang="cs-CZ" sz="4000" dirty="0" err="1" smtClean="0"/>
              <a:t>Jozová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Picture 5" descr="http://www.ssss.cz/skola/zaci/pc/images/letadl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20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tanwater.com/animation/animation_small_plan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428750" cy="1428750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/>
              <a:t>Kolo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Spalovací motor - 1876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23556" name="Picture 4" descr="http://upload.wikimedia.org/wikipedia/commons/a/a6/4-Stroke-Engi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1466850" cy="3181350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Silniční</a:t>
            </a:r>
          </a:p>
          <a:p>
            <a:endParaRPr lang="cs-CZ" sz="1800" dirty="0" smtClean="0"/>
          </a:p>
          <a:p>
            <a:r>
              <a:rPr lang="cs-CZ" dirty="0" smtClean="0"/>
              <a:t>Kolejová</a:t>
            </a:r>
          </a:p>
          <a:p>
            <a:endParaRPr lang="cs-CZ" sz="1800" dirty="0" smtClean="0"/>
          </a:p>
          <a:p>
            <a:r>
              <a:rPr lang="cs-CZ" dirty="0" smtClean="0"/>
              <a:t>Letecká</a:t>
            </a:r>
          </a:p>
          <a:p>
            <a:endParaRPr lang="cs-CZ" sz="1800" dirty="0" smtClean="0"/>
          </a:p>
          <a:p>
            <a:r>
              <a:rPr lang="cs-CZ" dirty="0" smtClean="0"/>
              <a:t>Vodní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Silniční</a:t>
            </a:r>
          </a:p>
          <a:p>
            <a:endParaRPr lang="cs-CZ" sz="1800" dirty="0" smtClean="0"/>
          </a:p>
          <a:p>
            <a:r>
              <a:rPr lang="cs-CZ" dirty="0" smtClean="0"/>
              <a:t>Kolejová</a:t>
            </a:r>
          </a:p>
          <a:p>
            <a:endParaRPr lang="cs-CZ" sz="1800" dirty="0" smtClean="0"/>
          </a:p>
          <a:p>
            <a:r>
              <a:rPr lang="cs-CZ" dirty="0" smtClean="0"/>
              <a:t>Letecká</a:t>
            </a:r>
          </a:p>
          <a:p>
            <a:endParaRPr lang="cs-CZ" sz="1800" dirty="0" smtClean="0"/>
          </a:p>
          <a:p>
            <a:r>
              <a:rPr lang="cs-CZ" dirty="0" smtClean="0"/>
              <a:t>Vodní</a:t>
            </a:r>
            <a:endParaRPr lang="cs-CZ" dirty="0"/>
          </a:p>
        </p:txBody>
      </p:sp>
      <p:pic>
        <p:nvPicPr>
          <p:cNvPr id="32770" name="Picture 2" descr="http://www.picgifs.com/graphics/b/buses/graphics-buses-017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0476">
            <a:off x="4912569" y="934876"/>
            <a:ext cx="4286250" cy="2247901"/>
          </a:xfrm>
          <a:prstGeom prst="rect">
            <a:avLst/>
          </a:prstGeom>
          <a:noFill/>
        </p:spPr>
      </p:pic>
      <p:pic>
        <p:nvPicPr>
          <p:cNvPr id="32772" name="Picture 4" descr="http://www.123gif.de/gifs/autos/auto-02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093296"/>
            <a:ext cx="1905000" cy="371475"/>
          </a:xfrm>
          <a:prstGeom prst="rect">
            <a:avLst/>
          </a:prstGeom>
          <a:noFill/>
        </p:spPr>
      </p:pic>
      <p:pic>
        <p:nvPicPr>
          <p:cNvPr id="32774" name="Picture 6" descr="http://www.marshalltextiles.co.uk/files/node_images/motorbi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68960"/>
            <a:ext cx="3810000" cy="2590800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149EC3EB-6E10-4C4D-B71C-8EB87B842FB8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Silniční</a:t>
            </a:r>
          </a:p>
          <a:p>
            <a:endParaRPr lang="cs-CZ" sz="18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Kolejová</a:t>
            </a:r>
          </a:p>
          <a:p>
            <a:endParaRPr lang="cs-CZ" sz="1800" dirty="0" smtClean="0"/>
          </a:p>
          <a:p>
            <a:r>
              <a:rPr lang="cs-CZ" dirty="0" smtClean="0"/>
              <a:t>Letecká</a:t>
            </a:r>
          </a:p>
          <a:p>
            <a:endParaRPr lang="cs-CZ" sz="1800" dirty="0" smtClean="0"/>
          </a:p>
          <a:p>
            <a:r>
              <a:rPr lang="cs-CZ" dirty="0" smtClean="0"/>
              <a:t>Vodní</a:t>
            </a:r>
            <a:endParaRPr lang="cs-CZ" dirty="0"/>
          </a:p>
        </p:txBody>
      </p:sp>
      <p:pic>
        <p:nvPicPr>
          <p:cNvPr id="31746" name="Picture 2" descr="http://www.stkm.cz/data/obrazky/late/img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1143000" cy="952500"/>
          </a:xfrm>
          <a:prstGeom prst="rect">
            <a:avLst/>
          </a:prstGeom>
          <a:noFill/>
        </p:spPr>
      </p:pic>
      <p:pic>
        <p:nvPicPr>
          <p:cNvPr id="31748" name="Picture 4" descr="http://www.plzensketramvaje.cz/plzen/wa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3257550" cy="1076326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Silniční</a:t>
            </a:r>
          </a:p>
          <a:p>
            <a:endParaRPr lang="cs-CZ" sz="1800" dirty="0" smtClean="0"/>
          </a:p>
          <a:p>
            <a:r>
              <a:rPr lang="cs-CZ" dirty="0" smtClean="0"/>
              <a:t>Kolejová</a:t>
            </a:r>
          </a:p>
          <a:p>
            <a:endParaRPr lang="cs-CZ" sz="18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Letecká</a:t>
            </a:r>
          </a:p>
          <a:p>
            <a:endParaRPr lang="cs-CZ" sz="1800" dirty="0" smtClean="0"/>
          </a:p>
          <a:p>
            <a:r>
              <a:rPr lang="cs-CZ" dirty="0" smtClean="0"/>
              <a:t>Vodní</a:t>
            </a:r>
            <a:endParaRPr lang="cs-CZ" dirty="0"/>
          </a:p>
        </p:txBody>
      </p:sp>
      <p:pic>
        <p:nvPicPr>
          <p:cNvPr id="4" name="Picture 5" descr="http://www.ssss.cz/skola/zaci/pc/images/letadl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120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anwater.com/animation/animation_small_pla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2243">
            <a:off x="6419326" y="1027855"/>
            <a:ext cx="1428750" cy="142875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30722" name="Picture 2" descr="http://jetspeedaviation.com/images/photo/pl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3209925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Silniční</a:t>
            </a:r>
          </a:p>
          <a:p>
            <a:endParaRPr lang="cs-CZ" sz="1800" dirty="0" smtClean="0"/>
          </a:p>
          <a:p>
            <a:r>
              <a:rPr lang="cs-CZ" dirty="0" smtClean="0"/>
              <a:t>Kolejová</a:t>
            </a:r>
          </a:p>
          <a:p>
            <a:endParaRPr lang="cs-CZ" sz="1800" dirty="0" smtClean="0"/>
          </a:p>
          <a:p>
            <a:r>
              <a:rPr lang="cs-CZ" dirty="0" smtClean="0"/>
              <a:t>Letecká</a:t>
            </a:r>
          </a:p>
          <a:p>
            <a:endParaRPr lang="cs-CZ" sz="18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Vodní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seahawk.com.ph/images/Sh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20688"/>
            <a:ext cx="4025652" cy="2322493"/>
          </a:xfrm>
          <a:prstGeom prst="rect">
            <a:avLst/>
          </a:prstGeom>
          <a:noFill/>
        </p:spPr>
      </p:pic>
      <p:pic>
        <p:nvPicPr>
          <p:cNvPr id="29700" name="Picture 4" descr="http://api.ning.com/files/q*0FqWTixVKvq10wiJjzGvVl4ouM6Z2cDUY7ZZVgRrpuqoRV-oJsMip0iLK0asBWtqcRj2My-dyb2hTX54D92YiN5-irpKwF/foot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4816"/>
            <a:ext cx="4590678" cy="4073184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</a:t>
            </a:r>
            <a:endParaRPr lang="cs-CZ" dirty="0"/>
          </a:p>
        </p:txBody>
      </p:sp>
      <p:pic>
        <p:nvPicPr>
          <p:cNvPr id="35844" name="Picture 4" descr="http://media.giphy.com/media/M9tpu3TPG42n6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57900" cy="2743201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Bezpečná</a:t>
            </a:r>
          </a:p>
          <a:p>
            <a:endParaRPr lang="cs-CZ" dirty="0"/>
          </a:p>
          <a:p>
            <a:r>
              <a:rPr lang="cs-CZ" dirty="0" smtClean="0"/>
              <a:t>Rychlá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Spolehlivá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Letecká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pojmy: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Letadlo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Letiště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Letadlo:</a:t>
            </a:r>
          </a:p>
          <a:p>
            <a:pPr lvl="2"/>
            <a:r>
              <a:rPr lang="cs-CZ" dirty="0" smtClean="0"/>
              <a:t>zařízení </a:t>
            </a:r>
            <a:r>
              <a:rPr lang="cs-CZ" dirty="0"/>
              <a:t>schopné vyvozovat síly nesoucí jej v atmosféře z reakcí vzduchu, které nejsou reakcemi vůči zemskému povrchu</a:t>
            </a:r>
            <a:r>
              <a:rPr lang="cs-CZ" dirty="0" smtClean="0"/>
              <a:t>.</a:t>
            </a:r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Doprava:</a:t>
            </a:r>
          </a:p>
          <a:p>
            <a:pPr lvl="1"/>
            <a:r>
              <a:rPr lang="cs-CZ" dirty="0" smtClean="0"/>
              <a:t>Historie dopravy</a:t>
            </a:r>
          </a:p>
          <a:p>
            <a:pPr lvl="1"/>
            <a:r>
              <a:rPr lang="cs-CZ" dirty="0" smtClean="0"/>
              <a:t>Druhy dopravy</a:t>
            </a:r>
          </a:p>
          <a:p>
            <a:r>
              <a:rPr lang="cs-CZ" sz="2800" dirty="0" smtClean="0"/>
              <a:t>Letecká doprava:</a:t>
            </a:r>
          </a:p>
          <a:p>
            <a:pPr lvl="1"/>
            <a:r>
              <a:rPr lang="cs-CZ" dirty="0" smtClean="0"/>
              <a:t>Základní pojmy</a:t>
            </a:r>
          </a:p>
          <a:p>
            <a:pPr lvl="1"/>
            <a:r>
              <a:rPr lang="cs-CZ" dirty="0" smtClean="0"/>
              <a:t>Osobní a nákladní letecká doprava</a:t>
            </a:r>
          </a:p>
          <a:p>
            <a:pPr lvl="1"/>
            <a:r>
              <a:rPr lang="cs-CZ" dirty="0" smtClean="0"/>
              <a:t>Letadla a letiště</a:t>
            </a:r>
          </a:p>
          <a:p>
            <a:r>
              <a:rPr lang="cs-CZ" sz="2800" dirty="0" smtClean="0"/>
              <a:t>Shrnutí</a:t>
            </a:r>
          </a:p>
        </p:txBody>
      </p:sp>
      <p:pic>
        <p:nvPicPr>
          <p:cNvPr id="14340" name="Picture 4" descr="http://www.tanwater.com/animation/animation_small_plane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http://www.ssss.cz/skola/zaci/pc/images/letadl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20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Letadlo: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38914" name="Picture 2" descr="http://img4.wikia.nocookie.net/__cb20080425233727/uncyclopedia/images/0/04/Hot_Air_Ball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2838450" cy="3571875"/>
          </a:xfrm>
          <a:prstGeom prst="rect">
            <a:avLst/>
          </a:prstGeom>
          <a:noFill/>
        </p:spPr>
      </p:pic>
      <p:pic>
        <p:nvPicPr>
          <p:cNvPr id="38916" name="Picture 4" descr="http://www.imaginationen.de/galerie3_mini/lz_graf-zepplin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2381250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Letadlo:</a:t>
            </a:r>
          </a:p>
          <a:p>
            <a:pPr lvl="2"/>
            <a:r>
              <a:rPr lang="cs-CZ" dirty="0" smtClean="0"/>
              <a:t>Bezmotorová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Motorová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44034" name="Picture 2" descr="http://i826.photobucket.com/albums/zz186/willisnowell/Gifs/pilot_flying_plane_h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81128"/>
            <a:ext cx="1965598" cy="1510703"/>
          </a:xfrm>
          <a:prstGeom prst="rect">
            <a:avLst/>
          </a:prstGeom>
          <a:noFill/>
        </p:spPr>
      </p:pic>
      <p:pic>
        <p:nvPicPr>
          <p:cNvPr id="44036" name="Picture 4" descr="http://static.fjcdn.com/gifs/Paper+airplane+sorcery+awesome+self+shot+fails+theleekcom+2012+12+friday+fails+self+shots+gone+hilariously+wrong+you+re+welcome_9689aa_43014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342900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50092_56_492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2889755" cy="16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Letadlo:</a:t>
            </a:r>
          </a:p>
          <a:p>
            <a:pPr lvl="2"/>
            <a:r>
              <a:rPr lang="cs-CZ" dirty="0" smtClean="0"/>
              <a:t>Nákladní</a:t>
            </a:r>
          </a:p>
          <a:p>
            <a:pPr lvl="2"/>
            <a:endParaRPr lang="cs-CZ" sz="2000" dirty="0" smtClean="0"/>
          </a:p>
          <a:p>
            <a:pPr lvl="2"/>
            <a:r>
              <a:rPr lang="cs-CZ" dirty="0" smtClean="0"/>
              <a:t>Dopravní</a:t>
            </a:r>
          </a:p>
          <a:p>
            <a:pPr lvl="2"/>
            <a:endParaRPr lang="cs-CZ" sz="2000" dirty="0" smtClean="0"/>
          </a:p>
          <a:p>
            <a:pPr lvl="2"/>
            <a:r>
              <a:rPr lang="cs-CZ" dirty="0" smtClean="0"/>
              <a:t>Osobní</a:t>
            </a:r>
          </a:p>
          <a:p>
            <a:pPr lvl="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45059" name="Picture 3" descr="Cessna-Citation-Sovere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7402">
            <a:off x="4891875" y="4964916"/>
            <a:ext cx="2376264" cy="157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nton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0339">
            <a:off x="4728911" y="1259265"/>
            <a:ext cx="2983019" cy="19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Letiště:</a:t>
            </a:r>
          </a:p>
          <a:p>
            <a:pPr lvl="2"/>
            <a:r>
              <a:rPr lang="cs-CZ" dirty="0"/>
              <a:t>vymezená plocha na zemi nebo na vodě (včetně budov, zařízení a vybavení), určená buď zcela, nebo z části pro přílety, odlety a pozemní pohyby letadel.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46083" name="Picture 3" descr="F:\obrazky\Airpo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7720"/>
            <a:ext cx="9144000" cy="252028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Letecká doprava - Základní pojmy: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sz="2950" dirty="0" smtClean="0"/>
          </a:p>
          <a:p>
            <a:pPr lvl="1"/>
            <a:r>
              <a:rPr lang="cs-CZ" dirty="0" smtClean="0"/>
              <a:t>Letiště:</a:t>
            </a:r>
          </a:p>
          <a:p>
            <a:pPr lvl="2"/>
            <a:r>
              <a:rPr lang="cs-CZ" dirty="0" smtClean="0"/>
              <a:t>Mezinárodní</a:t>
            </a:r>
          </a:p>
          <a:p>
            <a:pPr lvl="3"/>
            <a:r>
              <a:rPr lang="cs-CZ" dirty="0" smtClean="0"/>
              <a:t>Celní a pasová kontrola</a:t>
            </a:r>
            <a:endParaRPr lang="cs-CZ" dirty="0"/>
          </a:p>
          <a:p>
            <a:pPr lvl="2"/>
            <a:r>
              <a:rPr lang="cs-CZ" dirty="0" smtClean="0"/>
              <a:t>Vnitrostátní</a:t>
            </a:r>
          </a:p>
          <a:p>
            <a:pPr lvl="3"/>
            <a:r>
              <a:rPr lang="cs-CZ" dirty="0" smtClean="0"/>
              <a:t>Lety v rámci státu</a:t>
            </a:r>
          </a:p>
          <a:p>
            <a:pPr lvl="1"/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letecká doprava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Mladý druh dopravy</a:t>
            </a:r>
          </a:p>
          <a:p>
            <a:endParaRPr lang="cs-CZ" sz="2000" dirty="0"/>
          </a:p>
          <a:p>
            <a:r>
              <a:rPr lang="cs-CZ" dirty="0" smtClean="0"/>
              <a:t>Přeprava osob</a:t>
            </a:r>
          </a:p>
          <a:p>
            <a:endParaRPr lang="cs-CZ" sz="2000" dirty="0"/>
          </a:p>
          <a:p>
            <a:r>
              <a:rPr lang="cs-CZ" dirty="0" smtClean="0"/>
              <a:t>Po první světové válce</a:t>
            </a:r>
          </a:p>
          <a:p>
            <a:endParaRPr lang="cs-CZ" sz="2000" dirty="0"/>
          </a:p>
          <a:p>
            <a:r>
              <a:rPr lang="cs-CZ" dirty="0" smtClean="0"/>
              <a:t>Rostoucí počet přepravených osob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letecká doprava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49154" name="Picture 2" descr="im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196190" cy="34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44371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cap="small" dirty="0" smtClean="0"/>
              <a:t>Počet cestujících přepravených v letecké dopravě v ČR od roku 2001 do roku </a:t>
            </a:r>
            <a:r>
              <a:rPr lang="cs-CZ" b="1" cap="small" dirty="0" smtClean="0"/>
              <a:t>2010</a:t>
            </a:r>
          </a:p>
          <a:p>
            <a:pPr algn="ctr"/>
            <a:r>
              <a:rPr lang="cs-CZ" b="1" cap="small" dirty="0" smtClean="0"/>
              <a:t>Graf České aerolinie</a:t>
            </a:r>
            <a:endParaRPr lang="cs-CZ" b="1" cap="small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27275" y="2395627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Počet přepravených osob v milionech 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95936" y="4149080"/>
            <a:ext cx="53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Nákladní letecká doprava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Rychlý </a:t>
            </a:r>
            <a:r>
              <a:rPr lang="cs-CZ" dirty="0" smtClean="0"/>
              <a:t>způsob přepravy </a:t>
            </a:r>
            <a:r>
              <a:rPr lang="cs-CZ" dirty="0" smtClean="0"/>
              <a:t>nákladu v upravených letadlech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5362" name="Picture 2" descr="http://www.letectvi.cz/src/letectvi/img/news/doprava/2006/10/b747_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402460" cy="30817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Letadla a letiště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0497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Letadla a letiště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250" y="1196752"/>
            <a:ext cx="5333046" cy="51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/>
              <a:t>Kolo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Letadla a letiště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Atlanta,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Hartsfield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-Jackson	USA		ATL	95.5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Beijing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Capital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Čína		PEK	81.9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London,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Heathrow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Spojené království	LHR 	70.0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Tokyo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Haneda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Japonsko		HND	66.8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Chicago,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O’Hare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USA 		ORD	66.6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Los Angeles	USA		LAX 	63.7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Paris, Charles de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Gaulle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Francie		CDG 	61.6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Dallas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Fort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Worth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USA		DFW 	58.6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Jakarta,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Soekarno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Hatta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Indonésie		CGK	57.8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Dubai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SAE		DXB	57.7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Prague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Václav Havel	Česko		PRG	10.8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http://cimss.ssec.wisc.edu/satmet/modules/6_sat_winds/images/aircraf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937104" cy="137160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47971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Tabulka: Největší letiště světa v roce 2012 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040188" cy="3888432"/>
          </a:xfrm>
        </p:spPr>
        <p:txBody>
          <a:bodyPr/>
          <a:lstStyle/>
          <a:p>
            <a:r>
              <a:rPr lang="cs-CZ" dirty="0" smtClean="0"/>
              <a:t>Historie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Doprava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Letecká doprava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5102225" y="1124744"/>
            <a:ext cx="4041775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Osobní letecká doprava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Nákladní doprava</a:t>
            </a:r>
          </a:p>
          <a:p>
            <a:endParaRPr lang="cs-CZ" dirty="0" smtClean="0"/>
          </a:p>
          <a:p>
            <a:r>
              <a:rPr lang="cs-CZ" dirty="0" smtClean="0"/>
              <a:t>Letadla</a:t>
            </a:r>
          </a:p>
          <a:p>
            <a:pPr lvl="1"/>
            <a:r>
              <a:rPr lang="cs-CZ" dirty="0" smtClean="0"/>
              <a:t>A380, </a:t>
            </a:r>
            <a:r>
              <a:rPr lang="cs-CZ" dirty="0" err="1" smtClean="0"/>
              <a:t>Antonov</a:t>
            </a:r>
            <a:r>
              <a:rPr lang="cs-CZ" dirty="0" smtClean="0"/>
              <a:t>, 747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Letiště</a:t>
            </a:r>
          </a:p>
          <a:p>
            <a:pPr lvl="1"/>
            <a:r>
              <a:rPr lang="cs-CZ" dirty="0" smtClean="0"/>
              <a:t>Atlanta - 95,5</a:t>
            </a:r>
          </a:p>
          <a:p>
            <a:pPr lvl="1"/>
            <a:r>
              <a:rPr lang="cs-CZ" dirty="0" smtClean="0"/>
              <a:t>Praha – 10.8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6" name="Picture 2" descr="http://upload.wikimedia.org/wikipedia/commons/e/e6/Wheel_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6327">
            <a:off x="1663607" y="435187"/>
            <a:ext cx="1334705" cy="1480309"/>
          </a:xfrm>
          <a:prstGeom prst="rect">
            <a:avLst/>
          </a:prstGeom>
          <a:noFill/>
        </p:spPr>
      </p:pic>
      <p:pic>
        <p:nvPicPr>
          <p:cNvPr id="7" name="Picture 2" descr="http://www.picgifs.com/graphics/b/buses/graphics-buses-0177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0476">
            <a:off x="1507570" y="2031426"/>
            <a:ext cx="1856260" cy="973506"/>
          </a:xfrm>
          <a:prstGeom prst="rect">
            <a:avLst/>
          </a:prstGeom>
          <a:noFill/>
        </p:spPr>
      </p:pic>
      <p:pic>
        <p:nvPicPr>
          <p:cNvPr id="8" name="Picture 2" descr="http://www.stkm.cz/data/obrazky/late/img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80928"/>
            <a:ext cx="1143000" cy="952500"/>
          </a:xfrm>
          <a:prstGeom prst="rect">
            <a:avLst/>
          </a:prstGeom>
          <a:noFill/>
        </p:spPr>
      </p:pic>
      <p:pic>
        <p:nvPicPr>
          <p:cNvPr id="13" name="Picture 4" descr="http://www.tanwater.com/animation/animation_small_plan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21416">
            <a:off x="2992381" y="1561349"/>
            <a:ext cx="1428750" cy="1428750"/>
          </a:xfrm>
          <a:prstGeom prst="rect">
            <a:avLst/>
          </a:prstGeom>
          <a:noFill/>
        </p:spPr>
      </p:pic>
      <p:pic>
        <p:nvPicPr>
          <p:cNvPr id="14" name="Picture 2" descr="http://www.seahawk.com.ph/images/Shi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24944"/>
            <a:ext cx="1622579" cy="936104"/>
          </a:xfrm>
          <a:prstGeom prst="rect">
            <a:avLst/>
          </a:prstGeom>
          <a:noFill/>
        </p:spPr>
      </p:pic>
      <p:pic>
        <p:nvPicPr>
          <p:cNvPr id="16" name="Picture 4" descr="http://www.imaginationen.de/galerie3_mini/lz_graf-zepplin25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95553">
            <a:off x="2518362" y="4999845"/>
            <a:ext cx="2381250" cy="1352550"/>
          </a:xfrm>
          <a:prstGeom prst="rect">
            <a:avLst/>
          </a:prstGeom>
          <a:noFill/>
        </p:spPr>
      </p:pic>
      <p:pic>
        <p:nvPicPr>
          <p:cNvPr id="17" name="Picture 4" descr="http://media.giphy.com/media/M9tpu3TPG42n6/giphy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1678" y="4068018"/>
            <a:ext cx="2592288" cy="1173867"/>
          </a:xfrm>
          <a:prstGeom prst="rect">
            <a:avLst/>
          </a:prstGeom>
          <a:noFill/>
        </p:spPr>
      </p:pic>
      <p:pic>
        <p:nvPicPr>
          <p:cNvPr id="18" name="Picture 2" descr="img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484784"/>
            <a:ext cx="3102254" cy="17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upload.wikimedia.org/wikipedia/commons/a/a6/4-Stroke-Engin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620688"/>
            <a:ext cx="504056" cy="1093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  <p:pic>
        <p:nvPicPr>
          <p:cNvPr id="61442" name="Picture 2" descr="http://i826.photobucket.com/albums/zz186/willisnowell/Gifs/pilot_flying_plane_h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333750" cy="25622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sz="1600" dirty="0" smtClean="0"/>
              <a:t>http://</a:t>
            </a:r>
            <a:r>
              <a:rPr lang="cs-CZ" sz="1600" dirty="0" smtClean="0"/>
              <a:t>www.</a:t>
            </a:r>
            <a:r>
              <a:rPr lang="cs-CZ" sz="1600" dirty="0" err="1" smtClean="0"/>
              <a:t>letectvi.cz</a:t>
            </a:r>
            <a:r>
              <a:rPr lang="cs-CZ" sz="1600" dirty="0" smtClean="0"/>
              <a:t>/</a:t>
            </a:r>
            <a:r>
              <a:rPr lang="cs-CZ" sz="1600" dirty="0" err="1" smtClean="0"/>
              <a:t>src</a:t>
            </a:r>
            <a:r>
              <a:rPr lang="cs-CZ" sz="1600" dirty="0" smtClean="0"/>
              <a:t>/</a:t>
            </a:r>
            <a:r>
              <a:rPr lang="cs-CZ" sz="1600" dirty="0" err="1" smtClean="0"/>
              <a:t>letectvi</a:t>
            </a:r>
            <a:r>
              <a:rPr lang="cs-CZ" sz="1600" dirty="0" smtClean="0"/>
              <a:t>/</a:t>
            </a:r>
            <a:r>
              <a:rPr lang="cs-CZ" sz="1600" dirty="0" err="1" smtClean="0"/>
              <a:t>img</a:t>
            </a:r>
            <a:r>
              <a:rPr lang="cs-CZ" sz="1600" dirty="0" smtClean="0"/>
              <a:t>/</a:t>
            </a:r>
            <a:r>
              <a:rPr lang="cs-CZ" sz="1600" dirty="0" err="1" smtClean="0"/>
              <a:t>news</a:t>
            </a:r>
            <a:r>
              <a:rPr lang="cs-CZ" sz="1600" dirty="0" smtClean="0"/>
              <a:t>/doprava/2006/10/b747_8f.jpg</a:t>
            </a:r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janochinfo.cz/loga/doprava1.gif</a:t>
            </a:r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files.ask-plavani.webnode.cz/200001234-79f0d7aea0/plavec3.jpg</a:t>
            </a:r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s276.photobucket.com/user/</a:t>
            </a:r>
            <a:r>
              <a:rPr lang="cs-CZ" sz="1600" dirty="0" err="1" smtClean="0"/>
              <a:t>jobiwonkinosi</a:t>
            </a:r>
            <a:r>
              <a:rPr lang="cs-CZ" sz="1600" dirty="0" smtClean="0"/>
              <a:t>/media/</a:t>
            </a:r>
            <a:r>
              <a:rPr lang="cs-CZ" sz="1600" dirty="0" err="1" smtClean="0"/>
              <a:t>walk.gif.html</a:t>
            </a:r>
            <a:endParaRPr lang="cs-CZ" sz="1600" dirty="0" smtClean="0"/>
          </a:p>
          <a:p>
            <a:r>
              <a:rPr lang="cs-CZ" sz="1600" dirty="0" smtClean="0"/>
              <a:t>http://slideplayer.cz/slide/1899441</a:t>
            </a:r>
            <a:r>
              <a:rPr lang="cs-CZ" sz="1600" dirty="0" smtClean="0"/>
              <a:t>/</a:t>
            </a:r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geography.upol.cz/soubory/lide/hercik/GEDP/Prednasky/druhy_dopravy_a_jejich_postaveni.pdf</a:t>
            </a:r>
          </a:p>
          <a:p>
            <a:r>
              <a:rPr lang="cs-CZ" sz="1600" dirty="0" smtClean="0"/>
              <a:t>http://www.kompas.</a:t>
            </a:r>
            <a:r>
              <a:rPr lang="cs-CZ" sz="1600" dirty="0" err="1" smtClean="0"/>
              <a:t>estranky.cz</a:t>
            </a:r>
            <a:r>
              <a:rPr lang="cs-CZ" sz="1600" dirty="0" smtClean="0"/>
              <a:t>/</a:t>
            </a:r>
            <a:r>
              <a:rPr lang="cs-CZ" sz="1600" dirty="0" err="1" smtClean="0"/>
              <a:t>clanky</a:t>
            </a:r>
            <a:r>
              <a:rPr lang="cs-CZ" sz="1600" dirty="0" smtClean="0"/>
              <a:t>/statistiky---</a:t>
            </a:r>
            <a:r>
              <a:rPr lang="cs-CZ" sz="1600" dirty="0" err="1" smtClean="0"/>
              <a:t>hospodarstvi</a:t>
            </a:r>
            <a:r>
              <a:rPr lang="cs-CZ" sz="1600" dirty="0" smtClean="0"/>
              <a:t>/</a:t>
            </a:r>
            <a:r>
              <a:rPr lang="cs-CZ" sz="1600" dirty="0" err="1" smtClean="0"/>
              <a:t>nejvetsi</a:t>
            </a:r>
            <a:r>
              <a:rPr lang="cs-CZ" sz="1600" dirty="0" smtClean="0"/>
              <a:t>-</a:t>
            </a:r>
            <a:r>
              <a:rPr lang="cs-CZ" sz="1600" dirty="0" err="1" smtClean="0"/>
              <a:t>letiste</a:t>
            </a:r>
            <a:r>
              <a:rPr lang="cs-CZ" sz="1600" dirty="0" smtClean="0"/>
              <a:t>-</a:t>
            </a:r>
            <a:r>
              <a:rPr lang="cs-CZ" sz="1600" dirty="0" err="1" smtClean="0"/>
              <a:t>sveta</a:t>
            </a:r>
            <a:r>
              <a:rPr lang="cs-CZ" sz="1600" dirty="0" smtClean="0"/>
              <a:t>-v-roce-2012-</a:t>
            </a:r>
            <a:r>
              <a:rPr lang="cs-CZ" sz="1600" dirty="0" err="1" smtClean="0"/>
              <a:t>petr</a:t>
            </a:r>
            <a:r>
              <a:rPr lang="cs-CZ" sz="1600" dirty="0" smtClean="0"/>
              <a:t>-</a:t>
            </a:r>
            <a:r>
              <a:rPr lang="cs-CZ" sz="1600" dirty="0" err="1" smtClean="0"/>
              <a:t>daubner.html</a:t>
            </a:r>
            <a:endParaRPr lang="cs-CZ" sz="1600" dirty="0" smtClean="0"/>
          </a:p>
          <a:p>
            <a:r>
              <a:rPr lang="cs-CZ" sz="1600" dirty="0" smtClean="0"/>
              <a:t>http://</a:t>
            </a:r>
            <a:r>
              <a:rPr lang="cs-CZ" sz="1600" dirty="0" smtClean="0"/>
              <a:t>topicstock.pantip.com/blueplanet/topicstock/2012/10/E12859916/E12859916.html</a:t>
            </a:r>
          </a:p>
          <a:p>
            <a:r>
              <a:rPr lang="cs-CZ" sz="1600" dirty="0" smtClean="0"/>
              <a:t>http://letsfeelbetter.com/fatigue-of-fear-of-flying</a:t>
            </a:r>
            <a:r>
              <a:rPr lang="cs-CZ" sz="1600" dirty="0" smtClean="0"/>
              <a:t>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edia.giphy.com/media/MNZwVeDGVT3na/gip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50"/>
            <a:ext cx="9144000" cy="5143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/>
                </a:solidFill>
              </a:rPr>
              <a:t>Děkuji za pozornost.</a:t>
            </a:r>
            <a:endParaRPr lang="cs-CZ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Chůze</a:t>
            </a:r>
            <a:endParaRPr lang="cs-CZ" dirty="0" smtClean="0"/>
          </a:p>
          <a:p>
            <a:r>
              <a:rPr lang="cs-CZ" dirty="0" smtClean="0"/>
              <a:t>Pohyb po vodě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Kolo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1508" name="Picture 4" descr="http://i276.photobucket.com/albums/kk27/jobiwonkinosi/wal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6336705" cy="4608512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Pohyb po vodě</a:t>
            </a:r>
          </a:p>
          <a:p>
            <a:r>
              <a:rPr lang="cs-CZ" dirty="0" smtClean="0"/>
              <a:t>Kolo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  <p:pic>
        <p:nvPicPr>
          <p:cNvPr id="1028" name="Picture 4" descr="http://files.ask-plavani.webnode.cz/200001234-79f0d7aea0/plav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752528" cy="31683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Kolo – 7000 př.n.l. 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/>
          </a:p>
        </p:txBody>
      </p:sp>
      <p:pic>
        <p:nvPicPr>
          <p:cNvPr id="26626" name="Picture 2" descr="http://i.imgur.com/Y6uz58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628800"/>
            <a:ext cx="4200525" cy="476250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Kolo – 7000 př.n.l. 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/>
          </a:p>
        </p:txBody>
      </p:sp>
      <p:pic>
        <p:nvPicPr>
          <p:cNvPr id="25602" name="Picture 2" descr="http://upload.wikimedia.org/wikipedia/commons/e/e6/Wheel_I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2619375" cy="2905125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/>
              <a:t>Kolo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Využití zvířat</a:t>
            </a:r>
          </a:p>
          <a:p>
            <a:r>
              <a:rPr lang="cs-CZ" dirty="0" smtClean="0"/>
              <a:t>Parní stroj</a:t>
            </a:r>
          </a:p>
          <a:p>
            <a:r>
              <a:rPr lang="cs-CZ" dirty="0" smtClean="0"/>
              <a:t>Spalovací motor</a:t>
            </a:r>
          </a:p>
          <a:p>
            <a:endParaRPr lang="cs-CZ" dirty="0"/>
          </a:p>
        </p:txBody>
      </p:sp>
      <p:pic>
        <p:nvPicPr>
          <p:cNvPr id="20482" name="Picture 2" descr="http://i665.photobucket.com/albums/vv18/sPaRTaNxXx09/Religious/Joseph/Wal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3333750" cy="284797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Chůze</a:t>
            </a:r>
          </a:p>
          <a:p>
            <a:r>
              <a:rPr lang="cs-CZ" dirty="0" smtClean="0"/>
              <a:t>Pohyb po vodě</a:t>
            </a:r>
          </a:p>
          <a:p>
            <a:r>
              <a:rPr lang="cs-CZ" dirty="0" smtClean="0"/>
              <a:t>Kolo</a:t>
            </a:r>
          </a:p>
          <a:p>
            <a:r>
              <a:rPr lang="cs-CZ" dirty="0" smtClean="0"/>
              <a:t>Využití zvířat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Parní stroj - 1765</a:t>
            </a:r>
          </a:p>
          <a:p>
            <a:r>
              <a:rPr lang="cs-CZ" dirty="0" smtClean="0"/>
              <a:t>Spalovací motor</a:t>
            </a:r>
          </a:p>
          <a:p>
            <a:endParaRPr lang="cs-CZ" dirty="0"/>
          </a:p>
        </p:txBody>
      </p:sp>
      <p:pic>
        <p:nvPicPr>
          <p:cNvPr id="19458" name="Picture 2" descr="http://trumpetb.net/loco/locoimages/rodsm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3476625" cy="105727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3EB-6E10-4C4D-B71C-8EB87B842FB8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Volný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587</Words>
  <Application>Microsoft Office PowerPoint</Application>
  <PresentationFormat>Předvádění na obrazovce (4:3)</PresentationFormat>
  <Paragraphs>315</Paragraphs>
  <Slides>34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Letecká doprava Petr Volný Třída: DLO1 Vedoucí práce: Mária Jozová </vt:lpstr>
      <vt:lpstr>Osnova</vt:lpstr>
      <vt:lpstr>Historie dopravy</vt:lpstr>
      <vt:lpstr>Historie dopravy</vt:lpstr>
      <vt:lpstr>Historie dopravy</vt:lpstr>
      <vt:lpstr>Historie dopravy</vt:lpstr>
      <vt:lpstr>Historie dopravy</vt:lpstr>
      <vt:lpstr>Historie dopravy</vt:lpstr>
      <vt:lpstr>Historie dopravy</vt:lpstr>
      <vt:lpstr>Historie dopravy</vt:lpstr>
      <vt:lpstr>Druhy dopravy</vt:lpstr>
      <vt:lpstr>Druhy dopravy</vt:lpstr>
      <vt:lpstr>Druhy dopravy</vt:lpstr>
      <vt:lpstr>Druhy dopravy</vt:lpstr>
      <vt:lpstr>Druhy dopravy</vt:lpstr>
      <vt:lpstr>Letecká doprava</vt:lpstr>
      <vt:lpstr>Letecká doprava</vt:lpstr>
      <vt:lpstr>Letecká doprava</vt:lpstr>
      <vt:lpstr>Letecká doprava - Základní pojmy:</vt:lpstr>
      <vt:lpstr>Letecká doprava - Základní pojmy:</vt:lpstr>
      <vt:lpstr>Letecká doprava - Základní pojmy:</vt:lpstr>
      <vt:lpstr>Letecká doprava - Základní pojmy:</vt:lpstr>
      <vt:lpstr>Letecká doprava - Základní pojmy:</vt:lpstr>
      <vt:lpstr>Letecká doprava - Základní pojmy:</vt:lpstr>
      <vt:lpstr>Osobní letecká doprava</vt:lpstr>
      <vt:lpstr>Osobní letecká doprava</vt:lpstr>
      <vt:lpstr>Nákladní letecká doprava</vt:lpstr>
      <vt:lpstr>Letadla a letiště</vt:lpstr>
      <vt:lpstr>Letadla a letiště</vt:lpstr>
      <vt:lpstr>Letadla a letiště</vt:lpstr>
      <vt:lpstr>Shrnutí</vt:lpstr>
      <vt:lpstr>Dotazy?</vt:lpstr>
      <vt:lpstr>Zdroje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Hanička</dc:creator>
  <cp:lastModifiedBy>Hanička</cp:lastModifiedBy>
  <cp:revision>169</cp:revision>
  <dcterms:created xsi:type="dcterms:W3CDTF">2014-12-09T23:33:50Z</dcterms:created>
  <dcterms:modified xsi:type="dcterms:W3CDTF">2015-01-07T01:40:52Z</dcterms:modified>
</cp:coreProperties>
</file>