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6"/>
  </p:notesMasterIdLst>
  <p:sldIdLst>
    <p:sldId id="256" r:id="rId2"/>
    <p:sldId id="257" r:id="rId3"/>
    <p:sldId id="258" r:id="rId4"/>
    <p:sldId id="268" r:id="rId5"/>
    <p:sldId id="259" r:id="rId6"/>
    <p:sldId id="271" r:id="rId7"/>
    <p:sldId id="260" r:id="rId8"/>
    <p:sldId id="272" r:id="rId9"/>
    <p:sldId id="261" r:id="rId10"/>
    <p:sldId id="273" r:id="rId11"/>
    <p:sldId id="262" r:id="rId12"/>
    <p:sldId id="274" r:id="rId13"/>
    <p:sldId id="263" r:id="rId14"/>
    <p:sldId id="275" r:id="rId15"/>
    <p:sldId id="264" r:id="rId16"/>
    <p:sldId id="276" r:id="rId17"/>
    <p:sldId id="265" r:id="rId18"/>
    <p:sldId id="277" r:id="rId19"/>
    <p:sldId id="266" r:id="rId20"/>
    <p:sldId id="278" r:id="rId21"/>
    <p:sldId id="267" r:id="rId22"/>
    <p:sldId id="279" r:id="rId23"/>
    <p:sldId id="269" r:id="rId24"/>
    <p:sldId id="27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0091D-4BB0-477A-86FC-030696FDE3A8}" type="datetimeFigureOut">
              <a:rPr lang="cs-CZ" smtClean="0"/>
              <a:t>12. 2. 2019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9BCFC-F8DC-422C-94DF-68D63BD1B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811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4D52-1896-413D-A5F6-068480B4F2A9}" type="datetime1">
              <a:rPr lang="cs-CZ" smtClean="0"/>
              <a:t>12. 2. 2019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F989-17A3-4770-A458-05543CE51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196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D3B44-9C87-4948-96B0-F0F81F37C7C4}" type="datetime1">
              <a:rPr lang="cs-CZ" smtClean="0"/>
              <a:t>12. 2. 2019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F989-17A3-4770-A458-05543CE51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20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6D05-8C68-4D77-98DB-C4C00CE6261A}" type="datetime1">
              <a:rPr lang="cs-CZ" smtClean="0"/>
              <a:t>12. 2. 2019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F989-17A3-4770-A458-05543CE51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080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D723-7382-45EB-B2CF-E6B6F0C21313}" type="datetime1">
              <a:rPr lang="cs-CZ" smtClean="0"/>
              <a:t>12. 2. 2019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F989-17A3-4770-A458-05543CE51A0A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0327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CBAB-3B62-47CD-A054-6A6EBBD403F6}" type="datetime1">
              <a:rPr lang="cs-CZ" smtClean="0"/>
              <a:t>12. 2. 2019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F989-17A3-4770-A458-05543CE51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474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2323-59F9-4E36-A6FF-2EE28A309785}" type="datetime1">
              <a:rPr lang="cs-CZ" smtClean="0"/>
              <a:t>12. 2. 2019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F989-17A3-4770-A458-05543CE51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73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4FB3-F0B4-4BB0-9585-ED903C73412D}" type="datetime1">
              <a:rPr lang="cs-CZ" smtClean="0"/>
              <a:t>12. 2. 2019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F989-17A3-4770-A458-05543CE51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907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B4D4-4944-4FD8-AA8A-C93F77C53702}" type="datetime1">
              <a:rPr lang="cs-CZ" smtClean="0"/>
              <a:t>12. 2. 2019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F989-17A3-4770-A458-05543CE51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860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B5FB3-C66D-4F25-9155-865F3ED63635}" type="datetime1">
              <a:rPr lang="cs-CZ" smtClean="0"/>
              <a:t>12. 2. 2019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F989-17A3-4770-A458-05543CE51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17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6CB6F-549E-4457-88D3-0A36D371D797}" type="datetime1">
              <a:rPr lang="cs-CZ" smtClean="0"/>
              <a:t>12. 2. 2019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F989-17A3-4770-A458-05543CE51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7328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22B7-5114-44F5-90B8-666D8CFBC2BE}" type="datetime1">
              <a:rPr lang="cs-CZ" smtClean="0"/>
              <a:t>12. 2. 2019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F989-17A3-4770-A458-05543CE51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4536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36865-1D26-4D58-8B96-415E37432A63}" type="datetime1">
              <a:rPr lang="cs-CZ" smtClean="0"/>
              <a:t>12. 2. 2019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F989-17A3-4770-A458-05543CE51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860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02CB-A9C4-4E82-9E2B-5EFD1340FBD8}" type="datetime1">
              <a:rPr lang="cs-CZ" smtClean="0"/>
              <a:t>12. 2. 2019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F989-17A3-4770-A458-05543CE51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710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90C7-295D-4821-9A70-A5F8135D00D0}" type="datetime1">
              <a:rPr lang="cs-CZ" smtClean="0"/>
              <a:t>12. 2. 2019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F989-17A3-4770-A458-05543CE51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566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94F3-68D9-4F49-BFA8-ADD0510AB32F}" type="datetime1">
              <a:rPr lang="cs-CZ" smtClean="0"/>
              <a:t>12. 2. 2019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F989-17A3-4770-A458-05543CE51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3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74EE-0DD0-4BC0-868A-8DB17836533E}" type="datetime1">
              <a:rPr lang="cs-CZ" smtClean="0"/>
              <a:t>12. 2. 2019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F989-17A3-4770-A458-05543CE51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44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E970-566C-46A5-B5F8-4B3E5A879286}" type="datetime1">
              <a:rPr lang="cs-CZ" smtClean="0"/>
              <a:t>12. 2. 2019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F989-17A3-4770-A458-05543CE51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209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0242A43-AF20-4057-9626-8289A8A00F86}" type="datetime1">
              <a:rPr lang="cs-CZ" smtClean="0"/>
              <a:t>12. 2. 2019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AF989-17A3-4770-A458-05543CE51A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5072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Leti%C5%A1t%C4%9B_Adolfa_Su%C3%A1reze" TargetMode="External"/><Relationship Id="rId3" Type="http://schemas.openxmlformats.org/officeDocument/2006/relationships/hyperlink" Target="https://cs.wikipedia.org/wiki/Leti%C5%A1t%C4%9B_London_Heathrow" TargetMode="External"/><Relationship Id="rId7" Type="http://schemas.openxmlformats.org/officeDocument/2006/relationships/hyperlink" Target="https://cs.wikipedia.org/wiki/Schiphol" TargetMode="External"/><Relationship Id="rId2" Type="http://schemas.openxmlformats.org/officeDocument/2006/relationships/hyperlink" Target="https://www.planetacestovani.cz/nejvetsi-letiste-svet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Leti%C5%A1t%C4%9B_Frankfurt_nad_Mohanem" TargetMode="External"/><Relationship Id="rId11" Type="http://schemas.openxmlformats.org/officeDocument/2006/relationships/hyperlink" Target="https://cs.wikipedia.org/wiki/Leti%C5%A1t%C4%9B_Barcelona-El_Prat" TargetMode="External"/><Relationship Id="rId5" Type="http://schemas.openxmlformats.org/officeDocument/2006/relationships/hyperlink" Target="https://cs.wikipedia.org/wiki/Atat%C3%BCrkovo_leti%C5%A1t%C4%9B" TargetMode="External"/><Relationship Id="rId10" Type="http://schemas.openxmlformats.org/officeDocument/2006/relationships/hyperlink" Target="https://cs.wikipedia.org/wiki/Leti%C5%A1t%C4%9B_London_Gatwick" TargetMode="External"/><Relationship Id="rId4" Type="http://schemas.openxmlformats.org/officeDocument/2006/relationships/hyperlink" Target="https://cs.wikipedia.org/wiki/Leti%C5%A1t%C4%9B_Charlese_de_Gaulla" TargetMode="External"/><Relationship Id="rId9" Type="http://schemas.openxmlformats.org/officeDocument/2006/relationships/hyperlink" Target="https://cs.wikipedia.org/wiki/Leti%C5%A1t%C4%9B_Mnichov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8938D0-AF28-468E-B6ED-30BCBCAD18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5400" u="sng" dirty="0"/>
              <a:t>TOP 10 největších letišť v Evropě podle počtu odbavených cestujících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9386505-B943-4175-B628-A8E345F026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Tadeáš Míka</a:t>
            </a:r>
          </a:p>
          <a:p>
            <a:r>
              <a:rPr lang="cs-CZ" dirty="0">
                <a:solidFill>
                  <a:schemeClr val="tx1"/>
                </a:solidFill>
              </a:rPr>
              <a:t>DL2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9AC3A86-B2E2-4E1A-8814-D5283F3FB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F989-17A3-4770-A458-05543CE51A0A}" type="slidenum">
              <a:rPr lang="cs-CZ" smtClean="0"/>
              <a:t>1</a:t>
            </a:fld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6A205D1-D3A6-44F5-8D10-E2DF325E06F9}"/>
              </a:ext>
            </a:extLst>
          </p:cNvPr>
          <p:cNvSpPr txBox="1"/>
          <p:nvPr/>
        </p:nvSpPr>
        <p:spPr>
          <a:xfrm>
            <a:off x="1154955" y="434566"/>
            <a:ext cx="4286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Studentská konference 2018-2019</a:t>
            </a:r>
          </a:p>
        </p:txBody>
      </p:sp>
    </p:spTree>
    <p:extLst>
      <p:ext uri="{BB962C8B-B14F-4D97-AF65-F5344CB8AC3E}">
        <p14:creationId xmlns:p14="http://schemas.microsoft.com/office/powerpoint/2010/main" val="1346124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VÃ½sledek obrÃ¡zku pro letiste frankfurt">
            <a:extLst>
              <a:ext uri="{FF2B5EF4-FFF2-40B4-BE49-F238E27FC236}">
                <a16:creationId xmlns:a16="http://schemas.microsoft.com/office/drawing/2014/main" id="{69D94242-C22E-4079-89AA-067BA870F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27" y="321734"/>
            <a:ext cx="4352314" cy="29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VÃ½sledek obrÃ¡zku pro letiste frankfurt">
            <a:extLst>
              <a:ext uri="{FF2B5EF4-FFF2-40B4-BE49-F238E27FC236}">
                <a16:creationId xmlns:a16="http://schemas.microsoft.com/office/drawing/2014/main" id="{EF00B775-8D5F-4084-97BE-9A625E076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2" y="3631096"/>
            <a:ext cx="4907662" cy="2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Ã½sledek obrÃ¡zku pro letiste frankfurt">
            <a:extLst>
              <a:ext uri="{FF2B5EF4-FFF2-40B4-BE49-F238E27FC236}">
                <a16:creationId xmlns:a16="http://schemas.microsoft.com/office/drawing/2014/main" id="{7B4009BA-6DF1-42B3-9136-9A5B40713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34" y="1321658"/>
            <a:ext cx="5426764" cy="407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BE10D4-E4CF-4476-A6F8-87AFBA35D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F989-17A3-4770-A458-05543CE51A0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631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AA0A49-54AC-4958-AADF-826EE16BD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5. Letiště </a:t>
            </a:r>
            <a:r>
              <a:rPr lang="cs-CZ" dirty="0" err="1"/>
              <a:t>Schiphol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47A363F-24A3-483F-BEF4-1512B6EC4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největší nizozemské letiště (58 mil. odbavených cestujících)</a:t>
            </a:r>
          </a:p>
          <a:p>
            <a:r>
              <a:rPr lang="cs-CZ" dirty="0"/>
              <a:t>zhruba 17 km od centra Amsterdamu</a:t>
            </a:r>
          </a:p>
          <a:p>
            <a:r>
              <a:rPr lang="cs-CZ" dirty="0"/>
              <a:t>základnou pro národní aerolinie KLM</a:t>
            </a:r>
          </a:p>
          <a:p>
            <a:r>
              <a:rPr lang="cs-CZ" dirty="0"/>
              <a:t>1 terminál (rozdělený do 3 odbavovacích hal)</a:t>
            </a:r>
          </a:p>
          <a:p>
            <a:r>
              <a:rPr lang="cs-CZ" dirty="0"/>
              <a:t>5 runwayí + 1 pro malá letadla</a:t>
            </a:r>
          </a:p>
          <a:p>
            <a:r>
              <a:rPr lang="cs-CZ" dirty="0"/>
              <a:t>plánuje se vystavit 7. runway a zvětšení letiště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689AB30-AC2E-45A8-B825-B368293D7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F989-17A3-4770-A458-05543CE51A0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621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VÃ½sledek obrÃ¡zku pro letiste schiphol">
            <a:extLst>
              <a:ext uri="{FF2B5EF4-FFF2-40B4-BE49-F238E27FC236}">
                <a16:creationId xmlns:a16="http://schemas.microsoft.com/office/drawing/2014/main" id="{7A45BE08-01E0-4FC2-8B77-2EF482B3A5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13" r="2" b="5254"/>
          <a:stretch/>
        </p:blipFill>
        <p:spPr bwMode="auto">
          <a:xfrm>
            <a:off x="321730" y="321732"/>
            <a:ext cx="5728548" cy="307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VÃ½sledek obrÃ¡zku pro letiste schiphol">
            <a:extLst>
              <a:ext uri="{FF2B5EF4-FFF2-40B4-BE49-F238E27FC236}">
                <a16:creationId xmlns:a16="http://schemas.microsoft.com/office/drawing/2014/main" id="{2A31E1AE-96F1-47CD-BE20-77971FCFD2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4" r="-3" b="-3"/>
          <a:stretch/>
        </p:blipFill>
        <p:spPr bwMode="auto">
          <a:xfrm>
            <a:off x="321730" y="3489158"/>
            <a:ext cx="5728548" cy="304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Ã½sledek obrÃ¡zku pro letiste schiphol">
            <a:extLst>
              <a:ext uri="{FF2B5EF4-FFF2-40B4-BE49-F238E27FC236}">
                <a16:creationId xmlns:a16="http://schemas.microsoft.com/office/drawing/2014/main" id="{2FA92F33-E1A7-42C8-A6A9-47636CB2DF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7" r="18873" b="2"/>
          <a:stretch/>
        </p:blipFill>
        <p:spPr bwMode="auto">
          <a:xfrm>
            <a:off x="6854808" y="1095158"/>
            <a:ext cx="4413561" cy="47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80FF50-279C-439A-8BDC-0E22577FB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F989-17A3-4770-A458-05543CE51A0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593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B95ECE-CA1C-4738-8044-A7EF01C82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6. Letiště </a:t>
            </a:r>
            <a:r>
              <a:rPr lang="cs-CZ" dirty="0" err="1"/>
              <a:t>Barajas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441EBD6-25F7-4FB0-AB87-20A64E4E4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největší letiště ve Španělsku (47 mil. odbavených cestujících)</a:t>
            </a:r>
          </a:p>
          <a:p>
            <a:r>
              <a:rPr lang="cs-CZ" dirty="0"/>
              <a:t>v roce 2014 změna jména na letiště </a:t>
            </a:r>
            <a:r>
              <a:rPr lang="cs-CZ" dirty="0" err="1"/>
              <a:t>Adolfo</a:t>
            </a:r>
            <a:r>
              <a:rPr lang="cs-CZ" dirty="0"/>
              <a:t> </a:t>
            </a:r>
            <a:r>
              <a:rPr lang="cs-CZ" dirty="0" err="1"/>
              <a:t>Suárez</a:t>
            </a:r>
            <a:r>
              <a:rPr lang="cs-CZ" dirty="0"/>
              <a:t>, Madrid – </a:t>
            </a:r>
            <a:r>
              <a:rPr lang="cs-CZ" dirty="0" err="1"/>
              <a:t>Barajas</a:t>
            </a:r>
            <a:endParaRPr lang="cs-CZ" dirty="0"/>
          </a:p>
          <a:p>
            <a:r>
              <a:rPr lang="cs-CZ" dirty="0"/>
              <a:t>13 km od centra Madridu</a:t>
            </a:r>
          </a:p>
          <a:p>
            <a:r>
              <a:rPr lang="cs-CZ" dirty="0"/>
              <a:t>otevřeno v roce 1927</a:t>
            </a:r>
          </a:p>
          <a:p>
            <a:r>
              <a:rPr lang="cs-CZ" dirty="0"/>
              <a:t>4 velmi dlouhé runwaye</a:t>
            </a:r>
          </a:p>
          <a:p>
            <a:r>
              <a:rPr lang="cs-CZ" dirty="0"/>
              <a:t>4 terminály</a:t>
            </a:r>
          </a:p>
          <a:p>
            <a:r>
              <a:rPr lang="cs-CZ" dirty="0"/>
              <a:t>napojeno na metro, příměstskou železnici a MHD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E1B727C-601F-4B68-9110-8A8502EE3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F989-17A3-4770-A458-05543CE51A0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344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VÃ½sledek obrÃ¡zku pro letiste barajas">
            <a:extLst>
              <a:ext uri="{FF2B5EF4-FFF2-40B4-BE49-F238E27FC236}">
                <a16:creationId xmlns:a16="http://schemas.microsoft.com/office/drawing/2014/main" id="{2554C34D-62EB-4BDC-BCA6-3C76B6ABE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7" y="1668506"/>
            <a:ext cx="5294716" cy="352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VÃ½sledek obrÃ¡zku pro letiste barajas">
            <a:extLst>
              <a:ext uri="{FF2B5EF4-FFF2-40B4-BE49-F238E27FC236}">
                <a16:creationId xmlns:a16="http://schemas.microsoft.com/office/drawing/2014/main" id="{51E7E7DE-4FBF-4003-B1C7-0F06D0298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817" y="1661889"/>
            <a:ext cx="5294715" cy="353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46C738-3056-4570-B73A-9D52F7FF5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F989-17A3-4770-A458-05543CE51A0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8749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C31E3A-CD1F-4227-A55B-6771EEF4F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7. Letiště Mnichov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B4050D-0BEB-4C43-86EE-A33CE9684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2. největší letiště v Německu (41 mil. odbavených cestujících)</a:t>
            </a:r>
          </a:p>
          <a:p>
            <a:r>
              <a:rPr lang="cs-CZ" dirty="0"/>
              <a:t>oficiálně letiště Franz Josef </a:t>
            </a:r>
            <a:r>
              <a:rPr lang="cs-CZ" dirty="0" err="1"/>
              <a:t>Strauß</a:t>
            </a:r>
            <a:r>
              <a:rPr lang="cs-CZ" dirty="0"/>
              <a:t> Mnichov</a:t>
            </a:r>
          </a:p>
          <a:p>
            <a:r>
              <a:rPr lang="cs-CZ" dirty="0"/>
              <a:t>28 km severně od Mnichova</a:t>
            </a:r>
          </a:p>
          <a:p>
            <a:r>
              <a:rPr lang="cs-CZ" dirty="0"/>
              <a:t>2 terminály (1. má 6 odbavovacích hal)</a:t>
            </a:r>
          </a:p>
          <a:p>
            <a:r>
              <a:rPr lang="cs-CZ" dirty="0"/>
              <a:t>2 dlouhé runwaye</a:t>
            </a:r>
          </a:p>
          <a:p>
            <a:r>
              <a:rPr lang="cs-CZ" dirty="0"/>
              <a:t>doprava zajištěna autobusy a vlakovou linkou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B48048A-0E93-4C90-A39B-D4BA7269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F989-17A3-4770-A458-05543CE51A0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56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Ã½sledek obrÃ¡zku pro letiste mnichov">
            <a:extLst>
              <a:ext uri="{FF2B5EF4-FFF2-40B4-BE49-F238E27FC236}">
                <a16:creationId xmlns:a16="http://schemas.microsoft.com/office/drawing/2014/main" id="{E50E6D03-8523-41F0-BD09-FD5EE1BD1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7" y="1800874"/>
            <a:ext cx="5294716" cy="325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Ã½sledek obrÃ¡zku pro letiste mnichov">
            <a:extLst>
              <a:ext uri="{FF2B5EF4-FFF2-40B4-BE49-F238E27FC236}">
                <a16:creationId xmlns:a16="http://schemas.microsoft.com/office/drawing/2014/main" id="{517FFB07-B8A9-4294-82C7-1395FE1DD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817" y="1668507"/>
            <a:ext cx="5294715" cy="352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573E10-6AC6-432D-8397-C84CA8D7B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F989-17A3-4770-A458-05543CE51A0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4810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B5AF3D-FF8F-4483-9339-9FE447320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8. Letiště </a:t>
            </a:r>
            <a:r>
              <a:rPr lang="cs-CZ" dirty="0" err="1"/>
              <a:t>Fiumicino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1E730D1-9B30-48FA-9AF2-70643841A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letiště obsluhující Řím (40 mil. odbavených cestujících)</a:t>
            </a:r>
          </a:p>
          <a:p>
            <a:r>
              <a:rPr lang="cs-CZ" dirty="0"/>
              <a:t>oficiálně otevřeno v roce 1961</a:t>
            </a:r>
          </a:p>
          <a:p>
            <a:r>
              <a:rPr lang="cs-CZ" dirty="0"/>
              <a:t>4 terminály </a:t>
            </a:r>
          </a:p>
          <a:p>
            <a:r>
              <a:rPr lang="cs-CZ" dirty="0"/>
              <a:t>4 runwaye</a:t>
            </a:r>
          </a:p>
          <a:p>
            <a:r>
              <a:rPr lang="cs-CZ" dirty="0"/>
              <a:t>dopravu zajišťuje vlak Leonardo Express, regionální vlak a MHD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4AD3A4-9548-46AF-A092-E5835DA04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F989-17A3-4770-A458-05543CE51A0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504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Ã½sledek obrÃ¡zku pro letiste fiumicino">
            <a:extLst>
              <a:ext uri="{FF2B5EF4-FFF2-40B4-BE49-F238E27FC236}">
                <a16:creationId xmlns:a16="http://schemas.microsoft.com/office/drawing/2014/main" id="{62819DDC-F1F5-4FD2-B144-31BFD0257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27" y="2055699"/>
            <a:ext cx="5294716" cy="278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VÃ½sledek obrÃ¡zku pro letiste fiumicino">
            <a:extLst>
              <a:ext uri="{FF2B5EF4-FFF2-40B4-BE49-F238E27FC236}">
                <a16:creationId xmlns:a16="http://schemas.microsoft.com/office/drawing/2014/main" id="{002B2511-CE20-4776-91DD-102F95D36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817" y="2012664"/>
            <a:ext cx="5294715" cy="283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0DB86F6-C262-4D13-B01F-4EC4FA6D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F989-17A3-4770-A458-05543CE51A0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837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EC252-0A41-4615-B7F3-196F427C1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9. Letiště </a:t>
            </a:r>
            <a:r>
              <a:rPr lang="cs-CZ" dirty="0" err="1"/>
              <a:t>Gatwick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45ABCB-CBCF-4B96-A643-3CF74C8BA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2. nejrušnější letiště Velké Británie (40 mil. odbavených cestujících)</a:t>
            </a:r>
          </a:p>
          <a:p>
            <a:r>
              <a:rPr lang="cs-CZ" dirty="0"/>
              <a:t>40 km jižně od Londýna</a:t>
            </a:r>
          </a:p>
          <a:p>
            <a:r>
              <a:rPr lang="cs-CZ" dirty="0"/>
              <a:t>nejrušnější letiště na světě s 1 přistávací dráhou</a:t>
            </a:r>
          </a:p>
          <a:p>
            <a:r>
              <a:rPr lang="cs-CZ" dirty="0"/>
              <a:t>2 odbavovací haly propojené automatickým dopravním systémem</a:t>
            </a:r>
          </a:p>
          <a:p>
            <a:r>
              <a:rPr lang="cs-CZ" dirty="0"/>
              <a:t>doprava zajištěna </a:t>
            </a:r>
            <a:r>
              <a:rPr lang="cs-CZ" dirty="0" err="1"/>
              <a:t>Gatwick</a:t>
            </a:r>
            <a:r>
              <a:rPr lang="cs-CZ" dirty="0"/>
              <a:t> Expressem, normálními vlaky a MHD</a:t>
            </a:r>
          </a:p>
          <a:p>
            <a:r>
              <a:rPr lang="cs-CZ" dirty="0"/>
              <a:t>minimálně do roku 2019 se letiště nebude rozšiřovat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3E8C53F-71CE-4D76-8FF4-5F25E1079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F989-17A3-4770-A458-05543CE51A0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3377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F7DE3F-55E0-4DB6-9979-B211B8099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Pořadí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06443B-BFAD-4867-8669-CE5213F35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3967"/>
            <a:ext cx="10515600" cy="4899171"/>
          </a:xfrm>
        </p:spPr>
        <p:txBody>
          <a:bodyPr>
            <a:normAutofit/>
          </a:bodyPr>
          <a:lstStyle/>
          <a:p>
            <a:r>
              <a:rPr lang="cs-CZ" dirty="0"/>
              <a:t> 1. Letiště </a:t>
            </a:r>
            <a:r>
              <a:rPr lang="cs-CZ" dirty="0" err="1"/>
              <a:t>Heathrow</a:t>
            </a:r>
            <a:r>
              <a:rPr lang="cs-CZ" dirty="0"/>
              <a:t> (Londýn-Velká Británie)</a:t>
            </a:r>
          </a:p>
          <a:p>
            <a:r>
              <a:rPr lang="cs-CZ" dirty="0"/>
              <a:t> 2. Letiště Charles de </a:t>
            </a:r>
            <a:r>
              <a:rPr lang="cs-CZ" dirty="0" err="1"/>
              <a:t>Gaulle</a:t>
            </a:r>
            <a:r>
              <a:rPr lang="cs-CZ" dirty="0"/>
              <a:t> (Paříž-Francie)</a:t>
            </a:r>
          </a:p>
          <a:p>
            <a:r>
              <a:rPr lang="cs-CZ" dirty="0"/>
              <a:t> 3. Letiště </a:t>
            </a:r>
            <a:r>
              <a:rPr lang="cs-CZ" dirty="0" err="1"/>
              <a:t>Atatürk</a:t>
            </a:r>
            <a:r>
              <a:rPr lang="cs-CZ" dirty="0"/>
              <a:t> (Istanbul-Turecko)</a:t>
            </a:r>
          </a:p>
          <a:p>
            <a:r>
              <a:rPr lang="cs-CZ" dirty="0"/>
              <a:t> 4. Letiště Frankfurt nad Mohanem (Frankfurt n. M.-Německo)</a:t>
            </a:r>
          </a:p>
          <a:p>
            <a:r>
              <a:rPr lang="cs-CZ" dirty="0"/>
              <a:t> 5. Letiště </a:t>
            </a:r>
            <a:r>
              <a:rPr lang="cs-CZ" dirty="0" err="1"/>
              <a:t>Schiphol</a:t>
            </a:r>
            <a:r>
              <a:rPr lang="cs-CZ" dirty="0"/>
              <a:t> (Amsterdam-Nizozemsko)</a:t>
            </a:r>
          </a:p>
          <a:p>
            <a:r>
              <a:rPr lang="cs-CZ" dirty="0"/>
              <a:t> 6. Letiště </a:t>
            </a:r>
            <a:r>
              <a:rPr lang="cs-CZ" dirty="0" err="1"/>
              <a:t>Barajas</a:t>
            </a:r>
            <a:r>
              <a:rPr lang="cs-CZ" dirty="0"/>
              <a:t> (Madrid-Španělsko)</a:t>
            </a:r>
          </a:p>
          <a:p>
            <a:r>
              <a:rPr lang="cs-CZ" dirty="0"/>
              <a:t> 7. Letiště Mnichov (Mnichov-Německo)</a:t>
            </a:r>
          </a:p>
          <a:p>
            <a:r>
              <a:rPr lang="cs-CZ" dirty="0"/>
              <a:t> 8. Letiště </a:t>
            </a:r>
            <a:r>
              <a:rPr lang="cs-CZ" dirty="0" err="1"/>
              <a:t>Fiumicino</a:t>
            </a:r>
            <a:r>
              <a:rPr lang="cs-CZ" dirty="0"/>
              <a:t> (Řím-Itálie) </a:t>
            </a:r>
          </a:p>
          <a:p>
            <a:r>
              <a:rPr lang="cs-CZ" dirty="0"/>
              <a:t> 9. Letiště </a:t>
            </a:r>
            <a:r>
              <a:rPr lang="cs-CZ" dirty="0" err="1"/>
              <a:t>Gatwick</a:t>
            </a:r>
            <a:r>
              <a:rPr lang="cs-CZ" dirty="0"/>
              <a:t> (Londýn-Velká Británie)</a:t>
            </a:r>
          </a:p>
          <a:p>
            <a:r>
              <a:rPr lang="cs-CZ" dirty="0"/>
              <a:t>10. Letiště Barcelona-El </a:t>
            </a:r>
            <a:r>
              <a:rPr lang="cs-CZ" dirty="0" err="1"/>
              <a:t>Prat</a:t>
            </a:r>
            <a:r>
              <a:rPr lang="cs-CZ" dirty="0"/>
              <a:t> (Barcelona-Španělsko)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7C5F7B8-A9EC-4C60-AE0E-DBD71782E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F989-17A3-4770-A458-05543CE51A0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6017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Ã½sledek obrÃ¡zku pro letiste gatwick">
            <a:extLst>
              <a:ext uri="{FF2B5EF4-FFF2-40B4-BE49-F238E27FC236}">
                <a16:creationId xmlns:a16="http://schemas.microsoft.com/office/drawing/2014/main" id="{0F218E2F-1794-45FC-8603-AC355C0C4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11" y="321734"/>
            <a:ext cx="5164746" cy="29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VÃ½sledek obrÃ¡zku pro letiste gatwick">
            <a:extLst>
              <a:ext uri="{FF2B5EF4-FFF2-40B4-BE49-F238E27FC236}">
                <a16:creationId xmlns:a16="http://schemas.microsoft.com/office/drawing/2014/main" id="{C508E20C-F29C-48D5-844F-87E947F99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749653"/>
            <a:ext cx="5426764" cy="252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VÃ½sledek obrÃ¡zku pro letiste gatwick">
            <a:extLst>
              <a:ext uri="{FF2B5EF4-FFF2-40B4-BE49-F238E27FC236}">
                <a16:creationId xmlns:a16="http://schemas.microsoft.com/office/drawing/2014/main" id="{81F86D14-F6EC-47E4-A99A-A9A55A664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34" y="1681182"/>
            <a:ext cx="5426764" cy="33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00E6FF2-3D02-4696-BFE6-B7B56830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F989-17A3-4770-A458-05543CE51A0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0893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5CF8B8-EB54-4BC2-8B32-8AE985CA4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10. Letiště Barcelona-El </a:t>
            </a:r>
            <a:r>
              <a:rPr lang="cs-CZ" dirty="0" err="1"/>
              <a:t>Prat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CEB8DD-2656-4BE0-9E75-D031FE505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2. největší ve Španělsku (39 mil. odbavených cestujících)</a:t>
            </a:r>
          </a:p>
          <a:p>
            <a:r>
              <a:rPr lang="cs-CZ" dirty="0"/>
              <a:t>mezi městy El </a:t>
            </a:r>
            <a:r>
              <a:rPr lang="cs-CZ" dirty="0" err="1"/>
              <a:t>Prat</a:t>
            </a:r>
            <a:r>
              <a:rPr lang="cs-CZ" dirty="0"/>
              <a:t> de </a:t>
            </a:r>
            <a:r>
              <a:rPr lang="cs-CZ" dirty="0" err="1"/>
              <a:t>Llobregat</a:t>
            </a:r>
            <a:r>
              <a:rPr lang="cs-CZ" dirty="0"/>
              <a:t>, </a:t>
            </a:r>
            <a:r>
              <a:rPr lang="cs-CZ" dirty="0" err="1"/>
              <a:t>Viladecans</a:t>
            </a:r>
            <a:r>
              <a:rPr lang="cs-CZ" dirty="0"/>
              <a:t> a </a:t>
            </a:r>
            <a:r>
              <a:rPr lang="cs-CZ" dirty="0" err="1"/>
              <a:t>Sant</a:t>
            </a:r>
            <a:r>
              <a:rPr lang="cs-CZ" dirty="0"/>
              <a:t> </a:t>
            </a:r>
            <a:r>
              <a:rPr lang="cs-CZ" dirty="0" err="1"/>
              <a:t>Boi</a:t>
            </a:r>
            <a:endParaRPr lang="cs-CZ" dirty="0"/>
          </a:p>
          <a:p>
            <a:r>
              <a:rPr lang="cs-CZ" dirty="0"/>
              <a:t>slouží hlavně pro evropské a severoafrické destinace</a:t>
            </a:r>
          </a:p>
          <a:p>
            <a:r>
              <a:rPr lang="cs-CZ" dirty="0"/>
              <a:t>otevřeno v roce 1918</a:t>
            </a:r>
          </a:p>
          <a:p>
            <a:r>
              <a:rPr lang="cs-CZ" dirty="0"/>
              <a:t>3 runwaye (1 se kříží)</a:t>
            </a:r>
          </a:p>
          <a:p>
            <a:r>
              <a:rPr lang="cs-CZ" dirty="0"/>
              <a:t>z původních 3 terminálů má letiště aktuálně 2</a:t>
            </a:r>
          </a:p>
          <a:p>
            <a:r>
              <a:rPr lang="cs-CZ" dirty="0"/>
              <a:t>doprava do Barcelony zajištěna vlaky RENFE a autobusy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915CAE0-6EEA-4731-B1E3-7C005C70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F989-17A3-4770-A458-05543CE51A0A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637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Ã½sledek obrÃ¡zku pro letiste barcelona">
            <a:extLst>
              <a:ext uri="{FF2B5EF4-FFF2-40B4-BE49-F238E27FC236}">
                <a16:creationId xmlns:a16="http://schemas.microsoft.com/office/drawing/2014/main" id="{0C87B4A1-2DBE-4CF0-901A-C1C1139CC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7" y="1906768"/>
            <a:ext cx="5294716" cy="304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VÃ½sledek obrÃ¡zku pro letiste barcelona">
            <a:extLst>
              <a:ext uri="{FF2B5EF4-FFF2-40B4-BE49-F238E27FC236}">
                <a16:creationId xmlns:a16="http://schemas.microsoft.com/office/drawing/2014/main" id="{450D9A0B-952F-4F95-8F04-2741744E1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817" y="1668507"/>
            <a:ext cx="5294715" cy="352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BA32AA-8033-46F2-913B-9A682D8E1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F989-17A3-4770-A458-05543CE51A0A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7823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9DAC00-A9A0-4F64-8F74-450A31AE7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000099-EA2C-4DDB-BC68-AF2928CBF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2400" dirty="0">
                <a:hlinkClick r:id="rId2"/>
              </a:rPr>
              <a:t>https://www.planetacestovani.cz/nejvetsi-letiste-sveta/</a:t>
            </a:r>
            <a:r>
              <a:rPr lang="cs-CZ" sz="2400" dirty="0"/>
              <a:t> </a:t>
            </a:r>
          </a:p>
          <a:p>
            <a:r>
              <a:rPr lang="cs-CZ" sz="2400" dirty="0"/>
              <a:t>Wikipedie:</a:t>
            </a:r>
          </a:p>
          <a:p>
            <a:r>
              <a:rPr lang="cs-CZ" sz="2400" dirty="0">
                <a:hlinkClick r:id="rId3"/>
              </a:rPr>
              <a:t>https://cs.wikipedia.org/wiki/Leti%C5%A1t%C4%9B_London_Heathrow</a:t>
            </a:r>
            <a:endParaRPr lang="cs-CZ" sz="2400" dirty="0"/>
          </a:p>
          <a:p>
            <a:r>
              <a:rPr lang="cs-CZ" sz="2400" dirty="0">
                <a:hlinkClick r:id="rId4"/>
              </a:rPr>
              <a:t>https://cs.wikipedia.org/wiki/Leti%C5%A1t%C4%9B_Charlese_de_Gaulla</a:t>
            </a:r>
            <a:endParaRPr lang="cs-CZ" sz="2400" dirty="0"/>
          </a:p>
          <a:p>
            <a:r>
              <a:rPr lang="cs-CZ" sz="2400" dirty="0">
                <a:hlinkClick r:id="rId5"/>
              </a:rPr>
              <a:t>https://cs.wikipedia.org/wiki/Atat%C3%BCrkovo_leti%C5%A1t%C4%9B</a:t>
            </a:r>
            <a:endParaRPr lang="cs-CZ" sz="2400" dirty="0"/>
          </a:p>
          <a:p>
            <a:r>
              <a:rPr lang="cs-CZ" sz="2400" dirty="0">
                <a:hlinkClick r:id="rId6"/>
              </a:rPr>
              <a:t>https://cs.wikipedia.org/wiki/Leti%C5%A1t%C4%9B_Frankfurt_nad_Mohanem</a:t>
            </a:r>
            <a:endParaRPr lang="cs-CZ" sz="2400" dirty="0"/>
          </a:p>
          <a:p>
            <a:r>
              <a:rPr lang="cs-CZ" sz="2400" dirty="0">
                <a:hlinkClick r:id="rId7"/>
              </a:rPr>
              <a:t>https://cs.wikipedia.org/wiki/Schiphol</a:t>
            </a:r>
            <a:endParaRPr lang="cs-CZ" sz="2400" dirty="0"/>
          </a:p>
          <a:p>
            <a:r>
              <a:rPr lang="cs-CZ" sz="2400" dirty="0">
                <a:hlinkClick r:id="rId8"/>
              </a:rPr>
              <a:t>https://cs.wikipedia.org/wiki/Leti%C5%A1t%C4%9B_Adolfa_Su%C3%A1reze</a:t>
            </a:r>
            <a:endParaRPr lang="cs-CZ" sz="2400" dirty="0"/>
          </a:p>
          <a:p>
            <a:r>
              <a:rPr lang="cs-CZ" sz="2400" dirty="0">
                <a:hlinkClick r:id="rId9"/>
              </a:rPr>
              <a:t>https://cs.wikipedia.org/wiki/Leti%C5%A1t%C4%9B_Mnichov</a:t>
            </a:r>
            <a:endParaRPr lang="cs-CZ" sz="2400" dirty="0"/>
          </a:p>
          <a:p>
            <a:r>
              <a:rPr lang="cs-CZ" sz="2400" dirty="0">
                <a:hlinkClick r:id="rId10"/>
              </a:rPr>
              <a:t>https://cs.wikipedia.org/wiki/Leti%C5%A1t%C4%9B_London_Gatwick</a:t>
            </a:r>
            <a:endParaRPr lang="cs-CZ" sz="2400" dirty="0"/>
          </a:p>
          <a:p>
            <a:r>
              <a:rPr lang="cs-CZ" sz="2400" dirty="0">
                <a:hlinkClick r:id="rId11"/>
              </a:rPr>
              <a:t>https://cs.wikipedia.org/wiki/Leti%C5%A1t%C4%9B_Barcelona-El_Prat</a:t>
            </a:r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AB168E5-5620-4878-A28C-FC506899A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F989-17A3-4770-A458-05543CE51A0A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3003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99702A-AD30-4C2D-8224-EAD6997368A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7200" dirty="0"/>
              <a:t>Děkuji za pozornost</a:t>
            </a:r>
          </a:p>
          <a:p>
            <a:pPr marL="0" indent="0" algn="ctr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288A69A-A07E-4E28-989C-B5C8785BA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F989-17A3-4770-A458-05543CE51A0A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67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6160EF-3103-492F-8217-22CA574CB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1. Letiště </a:t>
            </a:r>
            <a:r>
              <a:rPr lang="cs-CZ" dirty="0" err="1"/>
              <a:t>Heathrow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F7594A-2A0D-4947-AD06-2493C7787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hlavní a největší londýnské letiště (75 mil. odbavených cestujících)</a:t>
            </a:r>
          </a:p>
          <a:p>
            <a:r>
              <a:rPr lang="cs-CZ" dirty="0"/>
              <a:t>3. největší na světě v počtu odbavených cestujících za rok</a:t>
            </a:r>
          </a:p>
          <a:p>
            <a:r>
              <a:rPr lang="cs-CZ" dirty="0"/>
              <a:t>otevřeno 31. května 1946</a:t>
            </a:r>
          </a:p>
          <a:p>
            <a:r>
              <a:rPr lang="cs-CZ" dirty="0"/>
              <a:t>napojeno na 3 stanice metra, 2 zastávky </a:t>
            </a:r>
            <a:r>
              <a:rPr lang="cs-CZ" dirty="0" err="1"/>
              <a:t>Heathrow</a:t>
            </a:r>
            <a:r>
              <a:rPr lang="cs-CZ" dirty="0"/>
              <a:t> Express a MHD</a:t>
            </a:r>
          </a:p>
          <a:p>
            <a:r>
              <a:rPr lang="cs-CZ" dirty="0"/>
              <a:t>5 terminálů pro pasažéry a 1 terminál pro nákladní přepravu</a:t>
            </a:r>
          </a:p>
          <a:p>
            <a:r>
              <a:rPr lang="cs-CZ" dirty="0"/>
              <a:t>má pouze 2 paralelní runwaye</a:t>
            </a:r>
          </a:p>
          <a:p>
            <a:r>
              <a:rPr lang="cs-CZ" dirty="0"/>
              <a:t>v budoucnu výstavba terminálu 6 a 3. runwaye 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434C18B-B872-4BDE-9B81-91711C6D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F989-17A3-4770-A458-05543CE51A0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6820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2/29/Heathrow_T5.jpg">
            <a:extLst>
              <a:ext uri="{FF2B5EF4-FFF2-40B4-BE49-F238E27FC236}">
                <a16:creationId xmlns:a16="http://schemas.microsoft.com/office/drawing/2014/main" id="{CCEC6D50-3E4E-4349-88E7-CE97E2552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0" r="-1" b="-1"/>
          <a:stretch/>
        </p:blipFill>
        <p:spPr bwMode="auto">
          <a:xfrm>
            <a:off x="641276" y="643469"/>
            <a:ext cx="4013020" cy="204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upload.wikimedia.org/wikipedia/commons/3/35/Aerial_photograph_of_Heathrow_Airport%2C_1955.jpg">
            <a:extLst>
              <a:ext uri="{FF2B5EF4-FFF2-40B4-BE49-F238E27FC236}">
                <a16:creationId xmlns:a16="http://schemas.microsoft.com/office/drawing/2014/main" id="{BD4B77FD-DFBF-48A7-A399-1B6FA6AC5BB5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" r="1595" b="4"/>
          <a:stretch/>
        </p:blipFill>
        <p:spPr bwMode="auto">
          <a:xfrm>
            <a:off x="643467" y="2831252"/>
            <a:ext cx="401083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Ã½sledek obrÃ¡zku pro letiste heathrow">
            <a:extLst>
              <a:ext uri="{FF2B5EF4-FFF2-40B4-BE49-F238E27FC236}">
                <a16:creationId xmlns:a16="http://schemas.microsoft.com/office/drawing/2014/main" id="{E46CA374-6110-4338-AB39-5628966F5C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8" r="9608"/>
          <a:stretch/>
        </p:blipFill>
        <p:spPr bwMode="auto">
          <a:xfrm>
            <a:off x="5314577" y="1063416"/>
            <a:ext cx="5876162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88E4A5-9B9E-43AC-A77E-E258B63C7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F989-17A3-4770-A458-05543CE51A0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267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74D1BA-9978-49F4-B438-7776E073A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2. Letiště Charles de </a:t>
            </a:r>
            <a:r>
              <a:rPr lang="cs-CZ" dirty="0" err="1"/>
              <a:t>Gaulle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9BD0D7-672A-44D2-8444-93CE92EAE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největší letiště u Paříže (66 mil. odbavených cestujících)</a:t>
            </a:r>
          </a:p>
          <a:p>
            <a:r>
              <a:rPr lang="cs-CZ" dirty="0"/>
              <a:t>leží na území města </a:t>
            </a:r>
            <a:r>
              <a:rPr lang="cs-CZ" dirty="0" err="1"/>
              <a:t>Roissy</a:t>
            </a:r>
            <a:r>
              <a:rPr lang="cs-CZ" dirty="0"/>
              <a:t>-en-France </a:t>
            </a:r>
          </a:p>
          <a:p>
            <a:r>
              <a:rPr lang="cs-CZ" dirty="0"/>
              <a:t>začalo fungovat v roce 1974</a:t>
            </a:r>
          </a:p>
          <a:p>
            <a:r>
              <a:rPr lang="cs-CZ" dirty="0"/>
              <a:t>jedno z prvních, kde funguje dopravní systém</a:t>
            </a:r>
          </a:p>
          <a:p>
            <a:r>
              <a:rPr lang="cs-CZ" dirty="0"/>
              <a:t>s Paříží je spojeno příměstskou železnicí (RER B), TGV a MHD</a:t>
            </a:r>
          </a:p>
          <a:p>
            <a:r>
              <a:rPr lang="cs-CZ" dirty="0"/>
              <a:t>3 terminály ( rozdělené do 7 odbavovacích hal)</a:t>
            </a:r>
          </a:p>
          <a:p>
            <a:r>
              <a:rPr lang="cs-CZ" dirty="0"/>
              <a:t>má </a:t>
            </a:r>
            <a:r>
              <a:rPr lang="cs-CZ"/>
              <a:t>3 runwaye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30B7767-7DC1-45FE-B0DF-33F6F30AC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F989-17A3-4770-A458-05543CE51A0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9330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letiste charles de gaulle paris">
            <a:extLst>
              <a:ext uri="{FF2B5EF4-FFF2-40B4-BE49-F238E27FC236}">
                <a16:creationId xmlns:a16="http://schemas.microsoft.com/office/drawing/2014/main" id="{43854FD6-43ED-4AA9-A9EC-D931CD0DC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54" y="321734"/>
            <a:ext cx="4256659" cy="29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Ã½sledek obrÃ¡zku pro letiste charles de gaulle paris">
            <a:extLst>
              <a:ext uri="{FF2B5EF4-FFF2-40B4-BE49-F238E27FC236}">
                <a16:creationId xmlns:a16="http://schemas.microsoft.com/office/drawing/2014/main" id="{49C7185C-2807-42C6-9724-5AB140601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993858"/>
            <a:ext cx="5426764" cy="203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ek obrÃ¡zku pro letiste charles de gaulle paris">
            <a:extLst>
              <a:ext uri="{FF2B5EF4-FFF2-40B4-BE49-F238E27FC236}">
                <a16:creationId xmlns:a16="http://schemas.microsoft.com/office/drawing/2014/main" id="{AD14D9E1-86BC-4416-891B-5571A9197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34" y="1321658"/>
            <a:ext cx="5426764" cy="407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66F439-050E-4495-8F00-B7FAD3D98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F989-17A3-4770-A458-05543CE51A0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710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FC9A8E-4B14-4ABE-B7EF-D37557B58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3. Letiště </a:t>
            </a:r>
            <a:r>
              <a:rPr lang="cs-CZ" dirty="0" err="1"/>
              <a:t>Atatürk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6E8F3B6-83E4-474A-AD87-988490820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hlavní letiště v Istanbulu (61 mil. odbavených cestujících)</a:t>
            </a:r>
          </a:p>
          <a:p>
            <a:r>
              <a:rPr lang="cs-CZ" dirty="0"/>
              <a:t>otevřeno v roce 1924</a:t>
            </a:r>
          </a:p>
          <a:p>
            <a:r>
              <a:rPr lang="cs-CZ" dirty="0"/>
              <a:t>na evropské straně města</a:t>
            </a:r>
          </a:p>
          <a:p>
            <a:r>
              <a:rPr lang="cs-CZ" dirty="0"/>
              <a:t>2 terminály (1. pro vnitrostátní lety a 2. pro mezinárodní lety)</a:t>
            </a:r>
          </a:p>
          <a:p>
            <a:r>
              <a:rPr lang="cs-CZ" dirty="0"/>
              <a:t>2 tragédie: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/>
              <a:t>zřícení letadla ve chvíli přiblížení na přistání, 45 mrtvých (1975)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/>
              <a:t>výbuchy a střelba na letišti (2016)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741DB61-0343-4EB5-9A75-F452544FD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F989-17A3-4770-A458-05543CE51A0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603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Ã½sledek obrÃ¡zku pro letiste ataturk">
            <a:extLst>
              <a:ext uri="{FF2B5EF4-FFF2-40B4-BE49-F238E27FC236}">
                <a16:creationId xmlns:a16="http://schemas.microsoft.com/office/drawing/2014/main" id="{CF877F94-888A-422B-BCEC-BBF801BC6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7" y="2370056"/>
            <a:ext cx="5294716" cy="211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Ã½sledek obrÃ¡zku pro letiste ataturk">
            <a:extLst>
              <a:ext uri="{FF2B5EF4-FFF2-40B4-BE49-F238E27FC236}">
                <a16:creationId xmlns:a16="http://schemas.microsoft.com/office/drawing/2014/main" id="{9D535327-75B7-47E4-B461-5B70257860ED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207" y="1662111"/>
            <a:ext cx="529590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282FBA2-BBAC-466B-ACAD-BE26D665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F989-17A3-4770-A458-05543CE51A0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516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DDBF98-449A-4D7C-9B82-8EE9CC741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4. Letiště Frankfurt nad Mohanem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86087E-CB37-4CCF-912D-A74B4CCF4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největší německé letiště (60 mil. odbavených cestujících)</a:t>
            </a:r>
          </a:p>
          <a:p>
            <a:r>
              <a:rPr lang="cs-CZ" dirty="0"/>
              <a:t>otevření v roce 1936, až v roce 1951 i osobní doprava</a:t>
            </a:r>
          </a:p>
          <a:p>
            <a:r>
              <a:rPr lang="cs-CZ" dirty="0"/>
              <a:t>původně jako základna pro vzducholodě (Graf </a:t>
            </a:r>
            <a:r>
              <a:rPr lang="cs-CZ" dirty="0" err="1"/>
              <a:t>Zeppelin</a:t>
            </a:r>
            <a:r>
              <a:rPr lang="cs-CZ" dirty="0"/>
              <a:t> a Hindenburg)</a:t>
            </a:r>
          </a:p>
          <a:p>
            <a:r>
              <a:rPr lang="cs-CZ" dirty="0"/>
              <a:t>2 „nové“ terminály</a:t>
            </a:r>
          </a:p>
          <a:p>
            <a:r>
              <a:rPr lang="cs-CZ" dirty="0"/>
              <a:t>3 runwaye + 1 pouze pro vzlet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7F9BF78-30D7-4B81-82D4-6F13027FC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AF989-17A3-4770-A458-05543CE51A0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6757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249</TotalTime>
  <Words>873</Words>
  <Application>Microsoft Office PowerPoint</Application>
  <PresentationFormat>Širokoúhlá obrazovka</PresentationFormat>
  <Paragraphs>136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Gothic</vt:lpstr>
      <vt:lpstr>Wingdings 3</vt:lpstr>
      <vt:lpstr>Ion</vt:lpstr>
      <vt:lpstr>TOP 10 největších letišť v Evropě podle počtu odbavených cestujících</vt:lpstr>
      <vt:lpstr>Pořadí</vt:lpstr>
      <vt:lpstr>1. Letiště Heathrow</vt:lpstr>
      <vt:lpstr>Prezentace aplikace PowerPoint</vt:lpstr>
      <vt:lpstr>2. Letiště Charles de Gaulle</vt:lpstr>
      <vt:lpstr>Prezentace aplikace PowerPoint</vt:lpstr>
      <vt:lpstr>3. Letiště Atatürk </vt:lpstr>
      <vt:lpstr>Prezentace aplikace PowerPoint</vt:lpstr>
      <vt:lpstr>4. Letiště Frankfurt nad Mohanem</vt:lpstr>
      <vt:lpstr>Prezentace aplikace PowerPoint</vt:lpstr>
      <vt:lpstr>5. Letiště Schiphol</vt:lpstr>
      <vt:lpstr>Prezentace aplikace PowerPoint</vt:lpstr>
      <vt:lpstr>6. Letiště Barajas</vt:lpstr>
      <vt:lpstr>Prezentace aplikace PowerPoint</vt:lpstr>
      <vt:lpstr>7. Letiště Mnichov</vt:lpstr>
      <vt:lpstr>Prezentace aplikace PowerPoint</vt:lpstr>
      <vt:lpstr>8. Letiště Fiumicino</vt:lpstr>
      <vt:lpstr>Prezentace aplikace PowerPoint</vt:lpstr>
      <vt:lpstr>9. Letiště Gatwick</vt:lpstr>
      <vt:lpstr>Prezentace aplikace PowerPoint</vt:lpstr>
      <vt:lpstr>10. Letiště Barcelona-El Prat</vt:lpstr>
      <vt:lpstr>Prezentace aplikace PowerPoint</vt:lpstr>
      <vt:lpstr>Zdroje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10 NJEVĚTŠÍCH LETIŠŤ V EVROPĚ</dc:title>
  <dc:creator>Tadeáš</dc:creator>
  <cp:lastModifiedBy>Kulíšková Jarmila</cp:lastModifiedBy>
  <cp:revision>31</cp:revision>
  <dcterms:created xsi:type="dcterms:W3CDTF">2018-09-12T15:31:50Z</dcterms:created>
  <dcterms:modified xsi:type="dcterms:W3CDTF">2019-02-12T10:33:25Z</dcterms:modified>
</cp:coreProperties>
</file>